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656" r:id="rId2"/>
    <p:sldId id="783" r:id="rId3"/>
    <p:sldId id="937" r:id="rId4"/>
    <p:sldId id="984" r:id="rId5"/>
    <p:sldId id="866" r:id="rId6"/>
    <p:sldId id="436" r:id="rId7"/>
    <p:sldId id="868" r:id="rId8"/>
    <p:sldId id="869" r:id="rId9"/>
    <p:sldId id="966" r:id="rId10"/>
    <p:sldId id="967" r:id="rId11"/>
    <p:sldId id="970" r:id="rId12"/>
    <p:sldId id="870" r:id="rId13"/>
    <p:sldId id="987" r:id="rId14"/>
    <p:sldId id="985" r:id="rId15"/>
    <p:sldId id="986" r:id="rId16"/>
    <p:sldId id="989" r:id="rId17"/>
    <p:sldId id="990" r:id="rId18"/>
    <p:sldId id="848" r:id="rId19"/>
    <p:sldId id="874" r:id="rId20"/>
    <p:sldId id="909" r:id="rId21"/>
    <p:sldId id="982" r:id="rId22"/>
    <p:sldId id="877" r:id="rId23"/>
    <p:sldId id="890" r:id="rId24"/>
    <p:sldId id="892" r:id="rId25"/>
    <p:sldId id="906" r:id="rId26"/>
    <p:sldId id="938" r:id="rId27"/>
    <p:sldId id="983" r:id="rId28"/>
    <p:sldId id="267" r:id="rId29"/>
    <p:sldId id="268" r:id="rId30"/>
    <p:sldId id="270" r:id="rId31"/>
    <p:sldId id="272" r:id="rId32"/>
    <p:sldId id="991" r:id="rId33"/>
    <p:sldId id="297" r:id="rId34"/>
    <p:sldId id="1000" r:id="rId35"/>
    <p:sldId id="994" r:id="rId36"/>
    <p:sldId id="995" r:id="rId37"/>
    <p:sldId id="996" r:id="rId38"/>
    <p:sldId id="940" r:id="rId39"/>
    <p:sldId id="998" r:id="rId40"/>
    <p:sldId id="941" r:id="rId41"/>
    <p:sldId id="999" r:id="rId42"/>
    <p:sldId id="942" r:id="rId43"/>
    <p:sldId id="974" r:id="rId44"/>
    <p:sldId id="943" r:id="rId45"/>
    <p:sldId id="950" r:id="rId46"/>
    <p:sldId id="946" r:id="rId47"/>
    <p:sldId id="954" r:id="rId48"/>
    <p:sldId id="955" r:id="rId49"/>
    <p:sldId id="1001" r:id="rId50"/>
    <p:sldId id="1002" r:id="rId51"/>
    <p:sldId id="1003" r:id="rId52"/>
    <p:sldId id="997" r:id="rId53"/>
    <p:sldId id="524" r:id="rId5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1EEA"/>
    <a:srgbClr val="FF3399"/>
    <a:srgbClr val="004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8980"/>
    <p:restoredTop sz="94872" autoAdjust="0"/>
  </p:normalViewPr>
  <p:slideViewPr>
    <p:cSldViewPr>
      <p:cViewPr varScale="1">
        <p:scale>
          <a:sx n="74" d="100"/>
          <a:sy n="74" d="100"/>
        </p:scale>
        <p:origin x="548" y="56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400"/>
    </p:cViewPr>
  </p:sorterViewPr>
  <p:notesViewPr>
    <p:cSldViewPr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j K. Jha" userId="cf819253-163f-4db5-84f4-f927fa21ec2d" providerId="ADAL" clId="{ED0AE068-7FAB-4B1D-8806-9EEFCF16FF06}"/>
    <pc:docChg chg="delSld">
      <pc:chgData name="Niraj K. Jha" userId="cf819253-163f-4db5-84f4-f927fa21ec2d" providerId="ADAL" clId="{ED0AE068-7FAB-4B1D-8806-9EEFCF16FF06}" dt="2025-01-23T16:52:48.146" v="2" actId="2696"/>
      <pc:docMkLst>
        <pc:docMk/>
      </pc:docMkLst>
      <pc:sldChg chg="del">
        <pc:chgData name="Niraj K. Jha" userId="cf819253-163f-4db5-84f4-f927fa21ec2d" providerId="ADAL" clId="{ED0AE068-7FAB-4B1D-8806-9EEFCF16FF06}" dt="2025-01-23T16:50:59.579" v="0" actId="2696"/>
        <pc:sldMkLst>
          <pc:docMk/>
          <pc:sldMk cId="535662470" sldId="988"/>
        </pc:sldMkLst>
      </pc:sldChg>
      <pc:sldChg chg="del">
        <pc:chgData name="Niraj K. Jha" userId="cf819253-163f-4db5-84f4-f927fa21ec2d" providerId="ADAL" clId="{ED0AE068-7FAB-4B1D-8806-9EEFCF16FF06}" dt="2025-01-23T16:52:45.620" v="1" actId="2696"/>
        <pc:sldMkLst>
          <pc:docMk/>
          <pc:sldMk cId="3560607032" sldId="992"/>
        </pc:sldMkLst>
      </pc:sldChg>
      <pc:sldChg chg="del">
        <pc:chgData name="Niraj K. Jha" userId="cf819253-163f-4db5-84f4-f927fa21ec2d" providerId="ADAL" clId="{ED0AE068-7FAB-4B1D-8806-9EEFCF16FF06}" dt="2025-01-23T16:52:48.146" v="2" actId="2696"/>
        <pc:sldMkLst>
          <pc:docMk/>
          <pc:sldMk cId="4096800208" sldId="99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4F5F204-0252-45F0-BE60-19CD740899C7}" type="datetimeFigureOut">
              <a:rPr lang="de-DE"/>
              <a:pPr>
                <a:defRPr/>
              </a:pPr>
              <a:t>23.01.2025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EC069E6-80F5-444E-9FA9-15740BFD82E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92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4C8777A-3A96-42F9-9514-836BE560A873}" type="datetimeFigureOut">
              <a:rPr lang="de-DE"/>
              <a:pPr>
                <a:defRPr/>
              </a:pPr>
              <a:t>23.01.2025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251B60B-8CBA-4367-AB69-AB601CACC8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488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48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82DB1-5218-0D45-B8CD-9CFAFB83CE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90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76102-687A-527C-4140-0635DB363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57EFC76-861B-CFF3-97C8-BFE7F8728A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5AF4D93-AE0E-2D2D-B537-1147EB789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27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47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2C98-B037-4C0E-C9FE-CA3C27FF1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B0285C1-4A13-4302-9F4A-8368F06AA5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329DC81-31E3-4845-4084-5FE0789E5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23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415A1-B9CE-FC3B-7F3E-BA439DB1E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900945DF-2CEB-F892-5669-33426DA16E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FD7D1908-6412-C917-750E-7FB445D13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94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E8CE7-77D4-26AC-C1D6-E058BDDB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FC7E758-1D75-C0C7-9EE2-AFA997CCDD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B54E2AF-E313-4AC4-52B7-5A9AD67A7D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66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38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82DB1-5218-0D45-B8CD-9CFAFB83CE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75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82DB1-5218-0D45-B8CD-9CFAFB83CE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64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51B60B-8CBA-4367-AB69-AB601CACC8DA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714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8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20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244D8-C8CC-92CC-76DD-93F429AFF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D82DE8E-36DF-753A-5E34-3D50EEC6BD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5B316A7-9E1A-3C9E-C6DA-4A48D80E35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86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BF88C-D26F-C7D5-AFCF-45728F250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DDAAA-D31E-64B4-212F-7EC4946EC8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63FA1-BC5C-55D1-24FD-05ACC0C66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03550-6193-B213-9056-7AA1CCCC7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51B60B-8CBA-4367-AB69-AB601CACC8DA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184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B1390-0842-A1F7-56E1-0BAC0BCC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BC08227-1CCD-F4F9-E091-F2FF6627B0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F45D337B-F1B6-571F-067B-B7B322372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633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96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5F4A7-FD6A-E5EC-A48F-BE10919B7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83923705-C23E-4CFD-57C0-03EA72DDC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1382985-5A32-9600-1DBD-5FF110E6EC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55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76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50F35-CF03-E0C2-FB03-2BAD96DC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07687575-E6FA-9873-72F6-D342B0EAF9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98174A92-1B76-317A-9F8B-8BD6C6EA1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34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22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5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47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21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3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59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21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82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F9FEC-0C5A-55D6-633F-CA554473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39060C13-2FC3-CD99-337B-B0C51F0883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0504A4E-D820-77AD-8D38-3BF1BCF2E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80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5A0B-8D3F-3EF0-B132-F6D7F24FA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69223A6-7C41-A25A-183B-C878C04421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BAA90FE8-0F22-E82D-23CB-9069AF3136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1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C3C04-7CA6-370C-C9A2-A0B17157B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B8FCC0D-96D6-46EB-37AE-6D593C6541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2FE3C24-E9AF-0059-1F1A-F761993442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12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6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9D4B1-C1BD-DD53-6C97-55DD900A5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B9E5892-77A7-05C0-7DBC-234B3F090C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5764B79-2CDB-405F-3953-2B808DEC86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2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3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There can</a:t>
            </a:r>
            <a:r>
              <a:rPr lang="en-US" altLang="zh-TW" baseline="0" dirty="0"/>
              <a:t> be more than 20 sensors in a smartwatch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heart rate sensor detects heart beats per minute</a:t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Oximetry monitor to measure blood oxygen levels</a:t>
            </a:r>
            <a:br>
              <a:rPr lang="en-US" altLang="zh-TW" dirty="0"/>
            </a:b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Bioimpedance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to measure respiratory rate, sleep,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br>
              <a:rPr lang="en-US" altLang="zh-TW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ECG sensor to detect the minute electrical impulse that your heart send out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every heartbeat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Skin temperature sensor detects slight changes in temperature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understand whether you are going to fall sick like fever or detect a start of menstrual phase.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 stress along with a heart rate tracker, ECG and skin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temp sensor. </a:t>
            </a:r>
            <a:br>
              <a:rPr lang="en-US" altLang="zh-TW" dirty="0"/>
            </a:b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DE0EC-58A1-421B-A2F4-5527CCBD4C0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76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82DB1-5218-0D45-B8CD-9CFAFB83CE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76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82DB1-5218-0D45-B8CD-9CFAFB83CE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0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82DB1-5218-0D45-B8CD-9CFAFB83CE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6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0" y="0"/>
            <a:ext cx="9144004" cy="16658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Click to edit Master subtitle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1" u="none"/>
            </a:lvl1pPr>
            <a:lvl2pPr>
              <a:defRPr sz="2800" b="1" u="none"/>
            </a:lvl2pPr>
            <a:lvl3pPr>
              <a:defRPr sz="2800" b="1" u="none"/>
            </a:lvl3pPr>
            <a:lvl4pPr>
              <a:defRPr sz="2800" b="1" u="none"/>
            </a:lvl4pPr>
            <a:lvl5pPr>
              <a:defRPr sz="2800" b="1" u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230FE-9C50-4D34-BC2E-D5FD45CBF2F5}" type="datetime5">
              <a:rPr lang="en-US"/>
              <a:pPr>
                <a:defRPr/>
              </a:pPr>
              <a:t>23-Jan-25</a:t>
            </a:fld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Mohammed Shoaib / Princeton University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790BB-4D25-4F8D-BEF0-57D3161F5D4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kumimoji="0" lang="en-US" sz="3000" b="0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buClr>
                <a:schemeClr val="accent1">
                  <a:lumMod val="50000"/>
                </a:schemeClr>
              </a:buClr>
              <a:buSzPct val="90000"/>
              <a:defRPr/>
            </a:lvl1pPr>
            <a:lvl2pPr>
              <a:buClr>
                <a:schemeClr val="accent2">
                  <a:lumMod val="50000"/>
                </a:schemeClr>
              </a:buClr>
              <a:buSzPct val="125000"/>
              <a:buFont typeface="Arial" pitchFamily="34" charset="0"/>
              <a:buChar char="•"/>
              <a:defRPr/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4837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>
            <a:lvl1pPr>
              <a:defRPr kumimoji="0" lang="en-US" sz="3000" b="0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4800" y="152400"/>
            <a:ext cx="8382000" cy="990600"/>
          </a:xfrm>
          <a:prstGeom prst="rect">
            <a:avLst/>
          </a:prstGeom>
          <a:noFill/>
          <a:ln w="12700" cap="rnd" cmpd="sng" algn="ctr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4800" y="152400"/>
            <a:ext cx="152400" cy="990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 cap="rnd" cmpd="sng" algn="ctr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7344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small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BDA4C78-71C2-4CE3-A145-75DB35895F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 cap="rnd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798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196975"/>
            <a:ext cx="8229600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First Level Content</a:t>
            </a:r>
          </a:p>
          <a:p>
            <a:pPr lvl="1"/>
            <a:r>
              <a:rPr lang="de-DE"/>
              <a:t>Second Level Content</a:t>
            </a:r>
          </a:p>
          <a:p>
            <a:pPr lvl="2"/>
            <a:r>
              <a:rPr lang="de-DE"/>
              <a:t>Third Level Content</a:t>
            </a:r>
          </a:p>
          <a:p>
            <a:pPr lvl="3"/>
            <a:r>
              <a:rPr lang="de-DE"/>
              <a:t>Fourth Level Content</a:t>
            </a:r>
          </a:p>
          <a:p>
            <a:pPr lvl="4"/>
            <a:r>
              <a:rPr lang="de-DE"/>
              <a:t>Fifth Level Content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090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A754B69-11D5-43D2-B614-9E999596FD4A}" type="datetime5">
              <a:rPr lang="en-US"/>
              <a:pPr>
                <a:defRPr/>
              </a:pPr>
              <a:t>23-Jan-25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92275" y="6356350"/>
            <a:ext cx="5759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/>
              <a:t>Mohammed Shoaib / Princeton University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596188" y="6356350"/>
            <a:ext cx="1090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0EF50AF-D101-4080-9212-E2273EA1C5B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908050"/>
          </a:xfrm>
          <a:prstGeom prst="rect">
            <a:avLst/>
          </a:prstGeom>
          <a:solidFill>
            <a:srgbClr val="281EE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031" name="Titelplatzhalter 1"/>
          <p:cNvSpPr>
            <a:spLocks noGrp="1"/>
          </p:cNvSpPr>
          <p:nvPr>
            <p:ph type="title"/>
          </p:nvPr>
        </p:nvSpPr>
        <p:spPr bwMode="auto">
          <a:xfrm>
            <a:off x="250825" y="92075"/>
            <a:ext cx="864235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1" r:id="rId3"/>
    <p:sldLayoutId id="2147483654" r:id="rId4"/>
    <p:sldLayoutId id="2147483655" r:id="rId5"/>
    <p:sldLayoutId id="2147483656" r:id="rId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685800" y="16288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en-US" sz="3000" b="0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n-lt"/>
              </a:rPr>
              <a:t>A Bottom-up Medical Superintelligence</a:t>
            </a:r>
          </a:p>
          <a:p>
            <a:pPr algn="ctr"/>
            <a:r>
              <a:rPr lang="en-US" sz="3600" dirty="0">
                <a:latin typeface="+mn-lt"/>
              </a:rPr>
              <a:t>Framework</a:t>
            </a:r>
          </a:p>
        </p:txBody>
      </p:sp>
      <p:sp>
        <p:nvSpPr>
          <p:cNvPr id="7" name="副标题 2"/>
          <p:cNvSpPr txBox="1">
            <a:spLocks/>
          </p:cNvSpPr>
          <p:nvPr/>
        </p:nvSpPr>
        <p:spPr bwMode="auto">
          <a:xfrm>
            <a:off x="1371600" y="3645024"/>
            <a:ext cx="6400800" cy="229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90000"/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50000"/>
                </a:schemeClr>
              </a:buClr>
              <a:buSzPct val="125000"/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90000"/>
              </a:lnSpc>
              <a:spcAft>
                <a:spcPts val="0"/>
              </a:spcAft>
              <a:buClr>
                <a:schemeClr val="accent2"/>
              </a:buClr>
              <a:buFont typeface="Arial" pitchFamily="34" charset="0"/>
              <a:buNone/>
              <a:defRPr/>
            </a:pPr>
            <a:r>
              <a:rPr lang="en-US" altLang="zh-CN" b="0" dirty="0">
                <a:ea typeface="Book Antiqua" charset="0"/>
                <a:cs typeface="Book Antiqua" charset="0"/>
              </a:rPr>
              <a:t>Niraj K. Jha</a:t>
            </a:r>
          </a:p>
          <a:p>
            <a:pPr algn="ctr" fontAlgn="auto">
              <a:lnSpc>
                <a:spcPct val="90000"/>
              </a:lnSpc>
              <a:spcAft>
                <a:spcPts val="0"/>
              </a:spcAft>
              <a:buClr>
                <a:schemeClr val="accent2"/>
              </a:buClr>
              <a:buFont typeface="Arial" pitchFamily="34" charset="0"/>
              <a:buNone/>
              <a:defRPr/>
            </a:pPr>
            <a:endParaRPr lang="en-US" altLang="zh-CN" sz="2000" b="0" dirty="0">
              <a:ea typeface="Book Antiqua" charset="0"/>
              <a:cs typeface="Book Antiqua" charset="0"/>
            </a:endParaRPr>
          </a:p>
          <a:p>
            <a:pPr algn="ctr" fontAlgn="auto">
              <a:lnSpc>
                <a:spcPct val="90000"/>
              </a:lnSpc>
              <a:spcAft>
                <a:spcPts val="0"/>
              </a:spcAft>
              <a:buClr>
                <a:schemeClr val="accent2"/>
              </a:buClr>
              <a:buFont typeface="Arial" pitchFamily="34" charset="0"/>
              <a:buNone/>
              <a:defRPr/>
            </a:pPr>
            <a:r>
              <a:rPr lang="en-US" altLang="zh-CN" sz="2000" b="0" dirty="0">
                <a:ea typeface="Book Antiqua" charset="0"/>
                <a:cs typeface="Book Antiqua" charset="0"/>
              </a:rPr>
              <a:t>Department of Electrical and Computer Engineering</a:t>
            </a:r>
          </a:p>
          <a:p>
            <a:pPr algn="ctr" fontAlgn="auto">
              <a:lnSpc>
                <a:spcPct val="90000"/>
              </a:lnSpc>
              <a:spcAft>
                <a:spcPts val="0"/>
              </a:spcAft>
              <a:buClr>
                <a:schemeClr val="accent2"/>
              </a:buClr>
              <a:buFont typeface="Arial" pitchFamily="34" charset="0"/>
              <a:buNone/>
              <a:defRPr/>
            </a:pPr>
            <a:r>
              <a:rPr lang="en-US" altLang="zh-CN" sz="2000" b="0" dirty="0">
                <a:ea typeface="Book Antiqua" charset="0"/>
                <a:cs typeface="Book Antiqua" charset="0"/>
              </a:rPr>
              <a:t>Princeton University</a:t>
            </a:r>
          </a:p>
          <a:p>
            <a:pPr algn="ctr" fontAlgn="auto">
              <a:lnSpc>
                <a:spcPct val="90000"/>
              </a:lnSpc>
              <a:spcAft>
                <a:spcPts val="0"/>
              </a:spcAft>
              <a:buClr>
                <a:schemeClr val="accent2"/>
              </a:buClr>
              <a:buFont typeface="Arial" pitchFamily="34" charset="0"/>
              <a:buNone/>
              <a:defRPr/>
            </a:pPr>
            <a:endParaRPr lang="en-US" altLang="zh-CN" sz="2000" b="0" dirty="0"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2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E024F203-9833-432B-8970-5330BD296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1" y="116632"/>
            <a:ext cx="8642350" cy="769938"/>
          </a:xfrm>
        </p:spPr>
        <p:txBody>
          <a:bodyPr/>
          <a:lstStyle/>
          <a:p>
            <a:r>
              <a:rPr lang="en-US" altLang="zh-CN" sz="3600" dirty="0">
                <a:latin typeface="+mn-lt"/>
                <a:ea typeface="Book Antiqua" charset="0"/>
                <a:cs typeface="Book Antiqua" charset="0"/>
              </a:rPr>
              <a:t>Experimental Results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00724" y="1556792"/>
            <a:ext cx="8596901" cy="1728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3100" dirty="0">
                <a:ea typeface="Palatino" charset="0"/>
                <a:cs typeface="Palatino" charset="0"/>
              </a:rPr>
              <a:t>Three-way detection accuracy:  </a:t>
            </a:r>
            <a:r>
              <a:rPr lang="en-US" sz="3100" b="1" dirty="0">
                <a:ea typeface="Palatino" charset="0"/>
                <a:cs typeface="Palatino" charset="0"/>
              </a:rPr>
              <a:t>98.1%</a:t>
            </a:r>
            <a:r>
              <a:rPr lang="en-US" sz="3100" dirty="0">
                <a:ea typeface="Palatino" charset="0"/>
                <a:cs typeface="Palatino" charset="0"/>
              </a:rPr>
              <a:t> accuracy,  </a:t>
            </a:r>
            <a:r>
              <a:rPr lang="en-US" sz="3100" b="1" dirty="0">
                <a:ea typeface="Palatino" charset="0"/>
                <a:cs typeface="Palatino" charset="0"/>
              </a:rPr>
              <a:t>0.8%</a:t>
            </a:r>
            <a:r>
              <a:rPr lang="en-US" sz="3100" dirty="0">
                <a:ea typeface="Palatino" charset="0"/>
                <a:cs typeface="Palatino" charset="0"/>
              </a:rPr>
              <a:t> FPR; </a:t>
            </a:r>
            <a:r>
              <a:rPr lang="en-US" sz="3100" b="1" dirty="0">
                <a:ea typeface="Palatino" charset="0"/>
                <a:cs typeface="Palatino" charset="0"/>
              </a:rPr>
              <a:t>4.5%</a:t>
            </a:r>
            <a:r>
              <a:rPr lang="en-US" sz="3100" dirty="0">
                <a:ea typeface="Palatino" charset="0"/>
                <a:cs typeface="Palatino" charset="0"/>
              </a:rPr>
              <a:t> FNR for asymptomatic and 0.0% FNR for symptomatic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ea typeface="Palatino" charset="0"/>
              <a:cs typeface="Palatin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ea typeface="Palatino" charset="0"/>
                <a:cs typeface="Palatino" charset="0"/>
              </a:rPr>
              <a:t>C1: Cohort 1 – Healthy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ea typeface="Palatino" charset="0"/>
                <a:cs typeface="Palatino" charset="0"/>
              </a:rPr>
              <a:t>C2: Cohort 2 – Asymptomatic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ea typeface="Palatino" charset="0"/>
                <a:cs typeface="Palatino" charset="0"/>
              </a:rPr>
              <a:t>C3: Cohort 3 -- Symptomatic</a:t>
            </a:r>
          </a:p>
          <a:p>
            <a:endParaRPr lang="en-US" sz="2000" dirty="0">
              <a:ea typeface="Palatino" charset="0"/>
              <a:cs typeface="Palatin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712" y="3779748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Confusion matrix for three-class classification</a:t>
            </a:r>
            <a:endParaRPr lang="en-US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057" y="4194847"/>
            <a:ext cx="5089223" cy="15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D31486-3A65-1C45-A603-23CA09508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" y="1700808"/>
            <a:ext cx="9052432" cy="396043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5E1A78-5276-C04A-B1AF-334D9618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+mn-lt"/>
              </a:rPr>
              <a:t>CovidDeep</a:t>
            </a:r>
            <a:r>
              <a:rPr lang="en-US" sz="3600" dirty="0">
                <a:latin typeface="+mn-lt"/>
              </a:rPr>
              <a:t> Smartphone App</a:t>
            </a:r>
          </a:p>
        </p:txBody>
      </p:sp>
    </p:spTree>
    <p:extLst>
      <p:ext uri="{BB962C8B-B14F-4D97-AF65-F5344CB8AC3E}">
        <p14:creationId xmlns:p14="http://schemas.microsoft.com/office/powerpoint/2010/main" val="178598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024F203-9833-432B-8970-5330BD296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5" y="124405"/>
            <a:ext cx="8642350" cy="769938"/>
          </a:xfrm>
        </p:spPr>
        <p:txBody>
          <a:bodyPr/>
          <a:lstStyle/>
          <a:p>
            <a:r>
              <a:rPr lang="en-US" sz="3600" dirty="0" err="1">
                <a:latin typeface="+mn-lt"/>
                <a:ea typeface="Book Antiqua" charset="0"/>
                <a:cs typeface="Book Antiqua" charset="0"/>
              </a:rPr>
              <a:t>DiabDeep</a:t>
            </a:r>
            <a:r>
              <a:rPr lang="en-US" sz="3600" dirty="0">
                <a:latin typeface="+mn-lt"/>
                <a:ea typeface="Book Antiqua" charset="0"/>
                <a:cs typeface="Book Antiqua" charset="0"/>
              </a:rPr>
              <a:t>/</a:t>
            </a:r>
            <a:r>
              <a:rPr lang="en-US" sz="3600" dirty="0" err="1">
                <a:latin typeface="+mn-lt"/>
                <a:ea typeface="Book Antiqua" charset="0"/>
                <a:cs typeface="Book Antiqua" charset="0"/>
              </a:rPr>
              <a:t>MHDeep</a:t>
            </a:r>
            <a:endParaRPr lang="en-US" sz="3600" dirty="0">
              <a:latin typeface="+mn-lt"/>
              <a:ea typeface="Book Antiqua" charset="0"/>
              <a:cs typeface="Book Antiqu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643329"/>
            <a:ext cx="77048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+mn-lt"/>
              </a:rPr>
              <a:t>Similar detection frameworks for: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+mn-lt"/>
              </a:rPr>
              <a:t>Type I/II diabetes (</a:t>
            </a:r>
            <a:r>
              <a:rPr lang="en-US" sz="2000" dirty="0" err="1">
                <a:latin typeface="+mn-lt"/>
              </a:rPr>
              <a:t>DiabDeep</a:t>
            </a:r>
            <a:r>
              <a:rPr lang="en-US" sz="2000" dirty="0">
                <a:latin typeface="+mn-lt"/>
              </a:rPr>
              <a:t>): 96% accuracy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+mn-lt"/>
              </a:rPr>
              <a:t>Mental health disorders (</a:t>
            </a:r>
            <a:r>
              <a:rPr lang="en-US" sz="2000" dirty="0" err="1">
                <a:latin typeface="+mn-lt"/>
              </a:rPr>
              <a:t>MHDeep</a:t>
            </a:r>
            <a:r>
              <a:rPr lang="en-US" sz="2000" dirty="0">
                <a:latin typeface="+mn-lt"/>
              </a:rPr>
              <a:t>: bipolar disorder, depression, schizophrenia): &gt;90% accuracy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+mn-lt"/>
              </a:rPr>
              <a:t>Being commercialized by a startup company called </a:t>
            </a:r>
            <a:r>
              <a:rPr lang="en-US" sz="2400" dirty="0" err="1">
                <a:latin typeface="+mn-lt"/>
              </a:rPr>
              <a:t>NeuTigers</a:t>
            </a:r>
            <a:endParaRPr lang="en-US" sz="24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66122" y="6021288"/>
            <a:ext cx="40983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DiabDeep</a:t>
            </a:r>
            <a:r>
              <a:rPr lang="en-US" dirty="0">
                <a:latin typeface="+mn-lt"/>
              </a:rPr>
              <a:t>: Yin et al., TETC, 2021)</a:t>
            </a:r>
          </a:p>
          <a:p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MHDeep</a:t>
            </a:r>
            <a:r>
              <a:rPr lang="en-US" dirty="0">
                <a:latin typeface="+mn-lt"/>
              </a:rPr>
              <a:t>: </a:t>
            </a:r>
            <a:r>
              <a:rPr lang="en-US" dirty="0" err="1">
                <a:latin typeface="+mn-lt"/>
              </a:rPr>
              <a:t>Hassantabar</a:t>
            </a:r>
            <a:r>
              <a:rPr lang="en-US" dirty="0">
                <a:latin typeface="+mn-lt"/>
              </a:rPr>
              <a:t> et al., TECS, 2022)</a:t>
            </a:r>
          </a:p>
        </p:txBody>
      </p:sp>
    </p:spTree>
    <p:extLst>
      <p:ext uri="{BB962C8B-B14F-4D97-AF65-F5344CB8AC3E}">
        <p14:creationId xmlns:p14="http://schemas.microsoft.com/office/powerpoint/2010/main" val="286521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27BEB-4450-5E75-955A-56D2A83DC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2A4EF21-7053-E45F-5627-8A7A6F60F2F3}"/>
              </a:ext>
            </a:extLst>
          </p:cNvPr>
          <p:cNvSpPr txBox="1">
            <a:spLocks/>
          </p:cNvSpPr>
          <p:nvPr/>
        </p:nvSpPr>
        <p:spPr bwMode="auto">
          <a:xfrm>
            <a:off x="685800" y="303909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en-US" sz="3000" b="0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n-lt"/>
              </a:rPr>
              <a:t>Foundation Models and Fine-tuning</a:t>
            </a:r>
          </a:p>
        </p:txBody>
      </p:sp>
    </p:spTree>
    <p:extLst>
      <p:ext uri="{BB962C8B-B14F-4D97-AF65-F5344CB8AC3E}">
        <p14:creationId xmlns:p14="http://schemas.microsoft.com/office/powerpoint/2010/main" val="375963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Key AI Assistant Element: Foundation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942219"/>
            <a:ext cx="849694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Argument: Potentially unlimited physiological data available from healthy individuals based on smartwatch sensors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Sensor examples: Galvanic skin response, heart rate, blood oxygen, skin temperature, blood pressure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Pretrain a transformer foundation model on physiological data from healthy individuals using masked data modeling</a:t>
            </a:r>
          </a:p>
        </p:txBody>
      </p:sp>
      <p:pic>
        <p:nvPicPr>
          <p:cNvPr id="2" name="圖片 5">
            <a:extLst>
              <a:ext uri="{FF2B5EF4-FFF2-40B4-BE49-F238E27FC236}">
                <a16:creationId xmlns:a16="http://schemas.microsoft.com/office/drawing/2014/main" id="{40BDE253-6AD8-DABD-EBED-69A5A90A41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94405"/>
            <a:ext cx="5525038" cy="1746467"/>
          </a:xfrm>
          <a:prstGeom prst="rect">
            <a:avLst/>
          </a:prstGeom>
        </p:spPr>
      </p:pic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D4EE0D03-8D12-F95C-FCF6-AC1607E47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24" y="3392810"/>
            <a:ext cx="2389632" cy="31496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02172-6072-09EA-B89B-5ED9FEA4355C}"/>
              </a:ext>
            </a:extLst>
          </p:cNvPr>
          <p:cNvSpPr txBox="1"/>
          <p:nvPr/>
        </p:nvSpPr>
        <p:spPr>
          <a:xfrm>
            <a:off x="4702648" y="6372036"/>
            <a:ext cx="2389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(Li and Jha, </a:t>
            </a:r>
            <a:r>
              <a:rPr lang="en-US" dirty="0" err="1">
                <a:latin typeface="+mn-lt"/>
              </a:rPr>
              <a:t>arXiv</a:t>
            </a:r>
            <a:r>
              <a:rPr lang="en-US" dirty="0">
                <a:latin typeface="+mn-lt"/>
              </a:rPr>
              <a:t>, 2024)</a:t>
            </a:r>
          </a:p>
        </p:txBody>
      </p:sp>
    </p:spTree>
    <p:extLst>
      <p:ext uri="{BB962C8B-B14F-4D97-AF65-F5344CB8AC3E}">
        <p14:creationId xmlns:p14="http://schemas.microsoft.com/office/powerpoint/2010/main" val="371772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3047-B6C3-51C1-B424-9991CE40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FFDE818-B250-1BB0-76B0-0A5F973DA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Fine-Tuning of the Foundation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2876D8-FFEA-D53A-9C24-6249D6D219BD}"/>
              </a:ext>
            </a:extLst>
          </p:cNvPr>
          <p:cNvSpPr/>
          <p:nvPr/>
        </p:nvSpPr>
        <p:spPr>
          <a:xfrm>
            <a:off x="467544" y="942219"/>
            <a:ext cx="849694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Argument: Limited physiological data available from individuals who have a particular disease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Use parameter-efficient fine-tuning of the foundation model with physiological data collected from individuals with disease</a:t>
            </a:r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A451AFCE-C7D5-322C-CC37-6FCDB8F0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643690"/>
            <a:ext cx="2400313" cy="4025669"/>
          </a:xfrm>
        </p:spPr>
      </p:pic>
      <p:pic>
        <p:nvPicPr>
          <p:cNvPr id="8" name="圖片 5">
            <a:extLst>
              <a:ext uri="{FF2B5EF4-FFF2-40B4-BE49-F238E27FC236}">
                <a16:creationId xmlns:a16="http://schemas.microsoft.com/office/drawing/2014/main" id="{A777C6A5-EE83-2396-AA07-C57D49D92C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43689"/>
            <a:ext cx="3456384" cy="40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5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031F6-607C-7399-B572-50BCC7523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107E109-0E3B-CAF0-E52B-007028D31A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Foundation Model: Other Modalities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F87178-C595-B1C1-09E0-25386F8EA4BA}"/>
              </a:ext>
            </a:extLst>
          </p:cNvPr>
          <p:cNvSpPr/>
          <p:nvPr/>
        </p:nvSpPr>
        <p:spPr>
          <a:xfrm>
            <a:off x="467544" y="942219"/>
            <a:ext cx="84969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Pretrain a foundation model on a large number of medical images obtained from healthy individuals and fine-tune on smaller medical image datasets obtained from individuals afflicted with disease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fMRI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CT scan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X-ray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Ultrasound</a:t>
            </a:r>
          </a:p>
        </p:txBody>
      </p:sp>
    </p:spTree>
    <p:extLst>
      <p:ext uri="{BB962C8B-B14F-4D97-AF65-F5344CB8AC3E}">
        <p14:creationId xmlns:p14="http://schemas.microsoft.com/office/powerpoint/2010/main" val="3595980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6BD61-0077-4B05-B81C-1F1582BD5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6D94550-946B-1C4A-92CE-9FFE7679F0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544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Foundation Model: Other Modalities (Contd.)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AF9587-C745-D658-BDA4-B2986E25CD9A}"/>
              </a:ext>
            </a:extLst>
          </p:cNvPr>
          <p:cNvSpPr/>
          <p:nvPr/>
        </p:nvSpPr>
        <p:spPr>
          <a:xfrm>
            <a:off x="467544" y="942219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Pretrain a foundation model on a large corpus of medical literature and fine-tune it on a smaller disease-specific corpus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Example of large corpus: PubMed</a:t>
            </a:r>
          </a:p>
        </p:txBody>
      </p:sp>
    </p:spTree>
    <p:extLst>
      <p:ext uri="{BB962C8B-B14F-4D97-AF65-F5344CB8AC3E}">
        <p14:creationId xmlns:p14="http://schemas.microsoft.com/office/powerpoint/2010/main" val="380204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685800" y="303909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en-US" sz="3000" b="0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n-lt"/>
              </a:rPr>
              <a:t>AI Tools Needed to Develop</a:t>
            </a:r>
          </a:p>
          <a:p>
            <a:pPr algn="ctr"/>
            <a:r>
              <a:rPr lang="en-US" sz="3600" dirty="0">
                <a:latin typeface="+mn-lt"/>
              </a:rPr>
              <a:t>Medical AI Assistants</a:t>
            </a:r>
          </a:p>
        </p:txBody>
      </p:sp>
    </p:spTree>
    <p:extLst>
      <p:ext uri="{BB962C8B-B14F-4D97-AF65-F5344CB8AC3E}">
        <p14:creationId xmlns:p14="http://schemas.microsoft.com/office/powerpoint/2010/main" val="400306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6F12-6095-7D4F-AC15-63199B6FE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9" y="1196975"/>
            <a:ext cx="7367342" cy="49577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9D6A93-4231-5942-969D-DE993DDF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SCANN: Edge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9DF4C-F574-F176-8C0B-267F770AED86}"/>
              </a:ext>
            </a:extLst>
          </p:cNvPr>
          <p:cNvSpPr txBox="1"/>
          <p:nvPr/>
        </p:nvSpPr>
        <p:spPr>
          <a:xfrm>
            <a:off x="4536504" y="63720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Hassantabar</a:t>
            </a:r>
            <a:r>
              <a:rPr lang="en-US" dirty="0">
                <a:latin typeface="+mn-lt"/>
              </a:rPr>
              <a:t>, Wang, and Jha, TCAD, 2021)</a:t>
            </a:r>
          </a:p>
        </p:txBody>
      </p:sp>
    </p:spTree>
    <p:extLst>
      <p:ext uri="{BB962C8B-B14F-4D97-AF65-F5344CB8AC3E}">
        <p14:creationId xmlns:p14="http://schemas.microsoft.com/office/powerpoint/2010/main" val="209079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9552" y="1268760"/>
            <a:ext cx="7920804" cy="44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Book Antiqua" charset="0"/>
                <a:cs typeface="Book Antiqua" charset="0"/>
              </a:rPr>
              <a:t>Medical superintelligence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Book Antiqua" charset="0"/>
                <a:cs typeface="Book Antiqua" charset="0"/>
              </a:rPr>
              <a:t>Medical AI assistants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Book Antiqua" charset="0"/>
                <a:cs typeface="Book Antiqua" charset="0"/>
              </a:rPr>
              <a:t>Medical foundation models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Book Antiqua" charset="0"/>
                <a:cs typeface="Book Antiqua" charset="0"/>
              </a:rPr>
              <a:t>Fine-tuning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Book Antiqua" charset="0"/>
                <a:cs typeface="Book Antiqua" charset="0"/>
              </a:rPr>
              <a:t>Interpretability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Book Antiqua" charset="0"/>
                <a:cs typeface="Book Antiqua" charset="0"/>
              </a:rPr>
              <a:t>Differentiable logic networks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Book Antiqua" charset="0"/>
                <a:cs typeface="Book Antiqua" charset="0"/>
              </a:rPr>
              <a:t>Conformal mapping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Book Antiqua" charset="0"/>
                <a:cs typeface="Book Antiqua" charset="0"/>
              </a:rPr>
              <a:t>Medical AI agents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Book Antiqua" charset="0"/>
                <a:cs typeface="Book Antiqua" charset="0"/>
              </a:rPr>
              <a:t>Personalized medical decision-making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Book Antiqua" charset="0"/>
                <a:cs typeface="Book Antiqua" charset="0"/>
              </a:rPr>
              <a:t>Conclusions and future 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cap="none" dirty="0">
                <a:solidFill>
                  <a:schemeClr val="bg1"/>
                </a:solidFill>
                <a:latin typeface="+mn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8972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51739" y="980727"/>
            <a:ext cx="8509799" cy="5400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dirty="0">
                <a:ea typeface="Book Antiqua" charset="0"/>
                <a:cs typeface="Book Antiqua" charset="0"/>
              </a:rPr>
              <a:t>#Synaptic connections </a:t>
            </a:r>
            <a:r>
              <a:rPr lang="en-US" sz="2400" i="1" dirty="0">
                <a:ea typeface="Book Antiqua" charset="0"/>
                <a:cs typeface="Book Antiqua" charset="0"/>
              </a:rPr>
              <a:t>vs.</a:t>
            </a:r>
            <a:r>
              <a:rPr lang="en-US" sz="2400" dirty="0">
                <a:ea typeface="Book Antiqua" charset="0"/>
                <a:cs typeface="Book Antiqua" charset="0"/>
              </a:rPr>
              <a:t> age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ea typeface="Book Antiqua" charset="0"/>
                <a:cs typeface="Book Antiqua" charset="0"/>
              </a:rPr>
              <a:t>Increases upon birth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ea typeface="Book Antiqua" charset="0"/>
                <a:cs typeface="Book Antiqua" charset="0"/>
              </a:rPr>
              <a:t>Peaks after few months/years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ea typeface="Book Antiqua" charset="0"/>
                <a:cs typeface="Book Antiqua" charset="0"/>
              </a:rPr>
              <a:t>Decreases steadily thereafter</a:t>
            </a:r>
          </a:p>
          <a:p>
            <a:endParaRPr lang="en-US" dirty="0">
              <a:ea typeface="Book Antiqua" charset="0"/>
              <a:cs typeface="Book Antiqua" charset="0"/>
            </a:endParaRPr>
          </a:p>
          <a:p>
            <a:endParaRPr lang="en-US" sz="2400" dirty="0">
              <a:ea typeface="Book Antiqua" charset="0"/>
              <a:cs typeface="Book Antiqua" charset="0"/>
            </a:endParaRPr>
          </a:p>
          <a:p>
            <a:endParaRPr lang="en-US" sz="2000" dirty="0">
              <a:ea typeface="Book Antiqua" charset="0"/>
              <a:cs typeface="Book Antiqua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024F203-9833-432B-8970-5330BD296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5" y="124405"/>
            <a:ext cx="8642350" cy="769938"/>
          </a:xfrm>
        </p:spPr>
        <p:txBody>
          <a:bodyPr/>
          <a:lstStyle/>
          <a:p>
            <a:r>
              <a:rPr lang="en-US" sz="3600" dirty="0">
                <a:latin typeface="+mn-lt"/>
                <a:ea typeface="Book Antiqua" charset="0"/>
                <a:cs typeface="Book Antiqua" charset="0"/>
              </a:rPr>
              <a:t>In</a:t>
            </a:r>
            <a:r>
              <a:rPr lang="en-US" altLang="zh-CN" sz="3600" dirty="0">
                <a:latin typeface="+mn-lt"/>
                <a:ea typeface="Book Antiqua" charset="0"/>
                <a:cs typeface="Book Antiqua" charset="0"/>
              </a:rPr>
              <a:t>spiration</a:t>
            </a:r>
            <a:r>
              <a:rPr lang="en-US" sz="3600" dirty="0">
                <a:latin typeface="+mn-lt"/>
                <a:ea typeface="Book Antiqua" charset="0"/>
                <a:cs typeface="Book Antiqua" charset="0"/>
              </a:rPr>
              <a:t>s from the Human Brain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6" y="3717032"/>
            <a:ext cx="4978036" cy="19019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35812" y="5705401"/>
            <a:ext cx="3513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 i="1" dirty="0" err="1">
                <a:latin typeface="+mn-lt"/>
                <a:ea typeface="Book Antiqua" charset="0"/>
                <a:cs typeface="Book Antiqua" charset="0"/>
              </a:rPr>
              <a:t>Number</a:t>
            </a:r>
            <a:r>
              <a:rPr lang="nb-NO" sz="1400" i="1" dirty="0">
                <a:latin typeface="+mn-lt"/>
                <a:ea typeface="Book Antiqua" charset="0"/>
                <a:cs typeface="Book Antiqua" charset="0"/>
              </a:rPr>
              <a:t> </a:t>
            </a:r>
            <a:r>
              <a:rPr lang="nb-NO" sz="1400" i="1" dirty="0" err="1">
                <a:latin typeface="+mn-lt"/>
                <a:ea typeface="Book Antiqua" charset="0"/>
                <a:cs typeface="Book Antiqua" charset="0"/>
              </a:rPr>
              <a:t>of</a:t>
            </a:r>
            <a:r>
              <a:rPr lang="nb-NO" sz="1400" i="1" dirty="0">
                <a:latin typeface="+mn-lt"/>
                <a:ea typeface="Book Antiqua" charset="0"/>
                <a:cs typeface="Book Antiqua" charset="0"/>
              </a:rPr>
              <a:t> synapses vs. age in human brains</a:t>
            </a:r>
            <a:endParaRPr lang="en-US" sz="1400" i="1" dirty="0">
              <a:latin typeface="+mn-lt"/>
              <a:ea typeface="Book Antiqua" charset="0"/>
              <a:cs typeface="Book Antiqu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03065" y="5742845"/>
            <a:ext cx="3297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i="1" dirty="0" err="1">
                <a:latin typeface="+mn-lt"/>
                <a:ea typeface="Book Antiqua" charset="0"/>
                <a:cs typeface="Book Antiqua" charset="0"/>
              </a:rPr>
              <a:t>Number</a:t>
            </a:r>
            <a:r>
              <a:rPr lang="nb-NO" sz="1400" i="1" dirty="0">
                <a:latin typeface="+mn-lt"/>
                <a:ea typeface="Book Antiqua" charset="0"/>
                <a:cs typeface="Book Antiqua" charset="0"/>
              </a:rPr>
              <a:t> </a:t>
            </a:r>
            <a:r>
              <a:rPr lang="nb-NO" sz="1400" i="1" dirty="0" err="1">
                <a:latin typeface="+mn-lt"/>
                <a:ea typeface="Book Antiqua" charset="0"/>
                <a:cs typeface="Book Antiqua" charset="0"/>
              </a:rPr>
              <a:t>of</a:t>
            </a:r>
            <a:r>
              <a:rPr lang="nb-NO" sz="1400" i="1" dirty="0">
                <a:latin typeface="+mn-lt"/>
                <a:ea typeface="Book Antiqua" charset="0"/>
                <a:cs typeface="Book Antiqua" charset="0"/>
              </a:rPr>
              <a:t> </a:t>
            </a:r>
            <a:r>
              <a:rPr lang="nb-NO" sz="1400" i="1" dirty="0" err="1">
                <a:latin typeface="+mn-lt"/>
                <a:ea typeface="Book Antiqua" charset="0"/>
                <a:cs typeface="Book Antiqua" charset="0"/>
              </a:rPr>
              <a:t>connections</a:t>
            </a:r>
            <a:r>
              <a:rPr lang="nb-NO" sz="1400" i="1" dirty="0">
                <a:latin typeface="+mn-lt"/>
                <a:ea typeface="Book Antiqua" charset="0"/>
                <a:cs typeface="Book Antiqua" charset="0"/>
              </a:rPr>
              <a:t> vs. </a:t>
            </a:r>
            <a:r>
              <a:rPr lang="nb-NO" sz="1400" i="1" dirty="0" err="1">
                <a:latin typeface="+mn-lt"/>
                <a:ea typeface="Book Antiqua" charset="0"/>
                <a:cs typeface="Book Antiqua" charset="0"/>
              </a:rPr>
              <a:t>synthesis</a:t>
            </a:r>
            <a:r>
              <a:rPr lang="nb-NO" sz="1400" i="1" dirty="0">
                <a:latin typeface="+mn-lt"/>
                <a:ea typeface="Book Antiqua" charset="0"/>
                <a:cs typeface="Book Antiqua" charset="0"/>
              </a:rPr>
              <a:t> </a:t>
            </a:r>
            <a:r>
              <a:rPr lang="nb-NO" sz="1400" i="1" dirty="0" err="1">
                <a:latin typeface="+mn-lt"/>
                <a:ea typeface="Book Antiqua" charset="0"/>
                <a:cs typeface="Book Antiqua" charset="0"/>
              </a:rPr>
              <a:t>iteration</a:t>
            </a:r>
            <a:r>
              <a:rPr lang="nb-NO" sz="1400" i="1" dirty="0">
                <a:latin typeface="+mn-lt"/>
                <a:ea typeface="Book Antiqua" charset="0"/>
                <a:cs typeface="Book Antiqua" charset="0"/>
              </a:rPr>
              <a:t> for LeNet-300-100 in </a:t>
            </a:r>
            <a:r>
              <a:rPr lang="nb-NO" sz="1400" i="1" dirty="0" err="1">
                <a:latin typeface="+mn-lt"/>
                <a:ea typeface="Book Antiqua" charset="0"/>
                <a:cs typeface="Book Antiqua" charset="0"/>
              </a:rPr>
              <a:t>NeST</a:t>
            </a:r>
            <a:endParaRPr lang="en-US" sz="1400" i="1" dirty="0">
              <a:latin typeface="+mn-lt"/>
              <a:ea typeface="Book Antiqua" charset="0"/>
              <a:cs typeface="Book Antiqu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3452" y="6396033"/>
            <a:ext cx="6587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n-lt"/>
              </a:rPr>
              <a:t>G. </a:t>
            </a:r>
            <a:r>
              <a:rPr lang="en-US" sz="1100" dirty="0" err="1">
                <a:latin typeface="+mn-lt"/>
              </a:rPr>
              <a:t>Leisman</a:t>
            </a:r>
            <a:r>
              <a:rPr lang="en-US" sz="1100" dirty="0">
                <a:latin typeface="+mn-lt"/>
              </a:rPr>
              <a:t>, R. </a:t>
            </a:r>
            <a:r>
              <a:rPr lang="en-US" sz="1100" dirty="0" err="1">
                <a:latin typeface="+mn-lt"/>
              </a:rPr>
              <a:t>Mualem</a:t>
            </a:r>
            <a:r>
              <a:rPr lang="en-US" sz="1100" dirty="0">
                <a:latin typeface="+mn-lt"/>
              </a:rPr>
              <a:t>, and S. K. </a:t>
            </a:r>
            <a:r>
              <a:rPr lang="en-US" sz="1100" dirty="0" err="1">
                <a:latin typeface="+mn-lt"/>
              </a:rPr>
              <a:t>Mughrabi</a:t>
            </a:r>
            <a:r>
              <a:rPr lang="en-US" sz="1100" dirty="0">
                <a:latin typeface="+mn-lt"/>
              </a:rPr>
              <a:t>, “The neurological development of the child with the educational</a:t>
            </a:r>
          </a:p>
          <a:p>
            <a:r>
              <a:rPr lang="en-US" sz="1100" dirty="0">
                <a:latin typeface="+mn-lt"/>
              </a:rPr>
              <a:t>enrichment in mind,” </a:t>
            </a:r>
            <a:r>
              <a:rPr lang="en-US" sz="1100" i="1" dirty="0" err="1">
                <a:latin typeface="+mn-lt"/>
              </a:rPr>
              <a:t>Psicología</a:t>
            </a:r>
            <a:r>
              <a:rPr lang="en-US" sz="1100" i="1" dirty="0">
                <a:latin typeface="+mn-lt"/>
              </a:rPr>
              <a:t> </a:t>
            </a:r>
            <a:r>
              <a:rPr lang="en-US" sz="1100" i="1" dirty="0" err="1">
                <a:latin typeface="+mn-lt"/>
              </a:rPr>
              <a:t>Educativa</a:t>
            </a:r>
            <a:r>
              <a:rPr lang="en-US" sz="1100" dirty="0">
                <a:latin typeface="+mn-lt"/>
              </a:rPr>
              <a:t>, vol. 21, no. 2, pp. 79–96, 2015.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775" y="3606127"/>
            <a:ext cx="3536851" cy="21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5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024F203-9833-432B-8970-5330BD296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05" y="124405"/>
            <a:ext cx="8642350" cy="769938"/>
          </a:xfrm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US" altLang="zh-CN" sz="3600" dirty="0">
                <a:latin typeface="+mn-lt"/>
                <a:ea typeface="Book Antiqua" charset="0"/>
                <a:cs typeface="Book Antiqua" charset="0"/>
              </a:rPr>
              <a:t>Grow-and-Prune DNN Synthesis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8688818" cy="27363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2046" y="643552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086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E8BB1C-52E6-F84F-A68D-D221B3015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/>
              <a:t>Model size reduction: by one-to-four orders of magnitude relative to the most accurate fully-connected deep neural networks (DNNs) (geometric mean: 82X)</a:t>
            </a:r>
          </a:p>
          <a:p>
            <a:r>
              <a:rPr lang="en-US" sz="2400" b="0" dirty="0"/>
              <a:t>Applicability</a:t>
            </a:r>
          </a:p>
          <a:p>
            <a:pPr lvl="1"/>
            <a:r>
              <a:rPr lang="en-US" sz="2000" b="0" dirty="0"/>
              <a:t>DNNs for small/medium-size datasets</a:t>
            </a:r>
          </a:p>
          <a:p>
            <a:pPr lvl="1"/>
            <a:r>
              <a:rPr lang="en-US" sz="2000" b="0" dirty="0"/>
              <a:t>Classifier part of CNNs trained on large datasets</a:t>
            </a:r>
          </a:p>
          <a:p>
            <a:r>
              <a:rPr lang="en-US" sz="2400" b="0" dirty="0"/>
              <a:t>Accuracy improvement: by 0.5% to 10.1%</a:t>
            </a:r>
          </a:p>
          <a:p>
            <a:r>
              <a:rPr lang="en-US" sz="2400" b="0" dirty="0"/>
              <a:t>Memory efficiency: requires only few kB of memory space</a:t>
            </a:r>
          </a:p>
          <a:p>
            <a:r>
              <a:rPr lang="en-US" sz="2400" b="0" dirty="0"/>
              <a:t>Energy efficiency: can run inference in a few </a:t>
            </a:r>
            <a:r>
              <a:rPr lang="en-US" sz="2400" b="0" dirty="0" err="1"/>
              <a:t>nano</a:t>
            </a:r>
            <a:r>
              <a:rPr lang="en-US" sz="2400" b="0" dirty="0"/>
              <a:t> Joules</a:t>
            </a:r>
          </a:p>
          <a:p>
            <a:pPr lvl="1"/>
            <a:r>
              <a:rPr lang="en-US" sz="2000" b="0" dirty="0"/>
              <a:t>Can be embedded on smartwatches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A9755A-D2F3-5043-9086-56D28C99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SCANN Summary</a:t>
            </a:r>
          </a:p>
        </p:txBody>
      </p:sp>
    </p:spTree>
    <p:extLst>
      <p:ext uri="{BB962C8B-B14F-4D97-AF65-F5344CB8AC3E}">
        <p14:creationId xmlns:p14="http://schemas.microsoft.com/office/powerpoint/2010/main" val="3617164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809E0-AB41-F041-AA67-E771FF08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/>
              <a:t>DNN training needs large amounts of data and computational resources</a:t>
            </a:r>
          </a:p>
          <a:p>
            <a:r>
              <a:rPr lang="en-US" sz="2400" b="0" dirty="0"/>
              <a:t>Limits applicability of DNNs to applications like</a:t>
            </a:r>
          </a:p>
          <a:p>
            <a:pPr lvl="1"/>
            <a:r>
              <a:rPr lang="en-US" sz="2000" b="0" dirty="0"/>
              <a:t>Smart healthcare</a:t>
            </a:r>
          </a:p>
          <a:p>
            <a:r>
              <a:rPr lang="en-US" sz="2400" b="0" dirty="0"/>
              <a:t>Solution: TUTOR</a:t>
            </a:r>
          </a:p>
          <a:p>
            <a:pPr lvl="1"/>
            <a:r>
              <a:rPr lang="en-US" sz="2000" b="0" dirty="0"/>
              <a:t>Targets tabular datasets</a:t>
            </a:r>
          </a:p>
          <a:p>
            <a:pPr lvl="1"/>
            <a:r>
              <a:rPr lang="en-US" sz="2000" b="0" dirty="0"/>
              <a:t>Involves generation, verification, and labeling of synthetic data</a:t>
            </a:r>
          </a:p>
          <a:p>
            <a:pPr lvl="1"/>
            <a:r>
              <a:rPr lang="en-US" sz="2000" b="0" dirty="0"/>
              <a:t>Combined with grow-and-prune synthesis encapsulated in SCANN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BDD444-447C-7840-AB18-8AB95E7D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TUTOR: Synthetic Data Generation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150028" y="6300028"/>
            <a:ext cx="4814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Hassantabar</a:t>
            </a:r>
            <a:r>
              <a:rPr lang="en-US" dirty="0"/>
              <a:t>, </a:t>
            </a:r>
            <a:r>
              <a:rPr lang="en-US" dirty="0" err="1"/>
              <a:t>Terway</a:t>
            </a:r>
            <a:r>
              <a:rPr lang="en-US" dirty="0"/>
              <a:t>, and Jha, TCAD, 2022)</a:t>
            </a:r>
          </a:p>
        </p:txBody>
      </p:sp>
    </p:spTree>
    <p:extLst>
      <p:ext uri="{BB962C8B-B14F-4D97-AF65-F5344CB8AC3E}">
        <p14:creationId xmlns:p14="http://schemas.microsoft.com/office/powerpoint/2010/main" val="3995766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7A954D-5059-174F-8DE8-1C332EFE6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1" y="1340768"/>
            <a:ext cx="8733916" cy="453650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98A3361-3198-B546-A854-5B6B78FE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TUTOR Framework</a:t>
            </a:r>
          </a:p>
        </p:txBody>
      </p:sp>
    </p:spTree>
    <p:extLst>
      <p:ext uri="{BB962C8B-B14F-4D97-AF65-F5344CB8AC3E}">
        <p14:creationId xmlns:p14="http://schemas.microsoft.com/office/powerpoint/2010/main" val="2503826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132397-2687-1945-AED6-F2502DA9E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/>
              <a:t>Real dataset often contains private information about individuals</a:t>
            </a:r>
          </a:p>
          <a:p>
            <a:r>
              <a:rPr lang="en-US" sz="2400" b="0" dirty="0"/>
              <a:t>Sharing data between various research organizations</a:t>
            </a:r>
          </a:p>
          <a:p>
            <a:pPr lvl="1"/>
            <a:r>
              <a:rPr lang="en-US" sz="2000" b="0" dirty="0"/>
              <a:t>Risk of privacy loss through </a:t>
            </a:r>
            <a:r>
              <a:rPr lang="en-US" sz="2000" b="0" dirty="0" err="1"/>
              <a:t>deanonymization</a:t>
            </a:r>
            <a:endParaRPr lang="en-US" sz="2000" b="0" dirty="0"/>
          </a:p>
          <a:p>
            <a:pPr lvl="1"/>
            <a:r>
              <a:rPr lang="en-US" sz="2000" b="0" dirty="0"/>
              <a:t>Solution: share synthetic data drawn from the same probability distribution instead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792D63-8923-D142-8C94-AACCA1FA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Using Synthetic Data Alone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52F99-F257-4F40-B6FC-9C81B9E770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17" y="3861048"/>
            <a:ext cx="6131766" cy="25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4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6200"/>
            <a:ext cx="7696200" cy="6858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CTRL: Label Error Detection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942219"/>
            <a:ext cx="8496944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In supervised ML, correct labels important for generalization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Unfortunately, even well-known datasets have significant label errors, e.g., 6% in ImageNet validation set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CTRL: label error detection in two steps: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Use loss curves for each data instance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Use clustering to separate clean from noisy labels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Remove noisy labels and retrain the model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State-of-the-art results on image and tabular datasets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zh-CN" sz="24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365104"/>
            <a:ext cx="3590751" cy="23042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62551" y="6228020"/>
            <a:ext cx="2744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(Yue and Jha, TAI, 2024)</a:t>
            </a:r>
          </a:p>
        </p:txBody>
      </p:sp>
    </p:spTree>
    <p:extLst>
      <p:ext uri="{BB962C8B-B14F-4D97-AF65-F5344CB8AC3E}">
        <p14:creationId xmlns:p14="http://schemas.microsoft.com/office/powerpoint/2010/main" val="1713734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B0C04-38FB-2A59-0D61-AF17D3B55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31CCD5F-C3B7-5EE5-C9AB-C8B8A9AC3A10}"/>
              </a:ext>
            </a:extLst>
          </p:cNvPr>
          <p:cNvSpPr txBox="1">
            <a:spLocks/>
          </p:cNvSpPr>
          <p:nvPr/>
        </p:nvSpPr>
        <p:spPr bwMode="auto">
          <a:xfrm>
            <a:off x="685800" y="303909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en-US" sz="3000" b="0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n-lt"/>
              </a:rPr>
              <a:t>Interpretability of Medical Decisions: </a:t>
            </a:r>
          </a:p>
          <a:p>
            <a:pPr algn="ctr"/>
            <a:r>
              <a:rPr lang="en-US" sz="3600" dirty="0">
                <a:latin typeface="+mn-lt"/>
              </a:rPr>
              <a:t>Differentiable Logic Networks</a:t>
            </a:r>
          </a:p>
        </p:txBody>
      </p:sp>
    </p:spTree>
    <p:extLst>
      <p:ext uri="{BB962C8B-B14F-4D97-AF65-F5344CB8AC3E}">
        <p14:creationId xmlns:p14="http://schemas.microsoft.com/office/powerpoint/2010/main" val="3012622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7B0DB8-FA51-7E39-2F16-D41A0A16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Differentiable Logic Network (DLN)</a:t>
            </a:r>
          </a:p>
        </p:txBody>
      </p:sp>
      <p:pic>
        <p:nvPicPr>
          <p:cNvPr id="12" name="Content Placeholder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A5DA752E-F8C9-FA2B-CE0F-6B632623A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412501"/>
            <a:ext cx="6844537" cy="43927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C836E8-7D7F-D00B-BC35-533858EE1170}"/>
              </a:ext>
            </a:extLst>
          </p:cNvPr>
          <p:cNvSpPr txBox="1"/>
          <p:nvPr/>
        </p:nvSpPr>
        <p:spPr>
          <a:xfrm>
            <a:off x="5742384" y="6228020"/>
            <a:ext cx="3294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(Yue and Jha, TCASAI, 2024)</a:t>
            </a:r>
          </a:p>
        </p:txBody>
      </p:sp>
    </p:spTree>
    <p:extLst>
      <p:ext uri="{BB962C8B-B14F-4D97-AF65-F5344CB8AC3E}">
        <p14:creationId xmlns:p14="http://schemas.microsoft.com/office/powerpoint/2010/main" val="2213735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1534-F583-9484-1C90-1CA63DE9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sz="3600" b="1" dirty="0">
                <a:solidFill>
                  <a:schemeClr val="bg1"/>
                </a:solidFill>
              </a:rPr>
              <a:t>Threshold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6443A-50BE-4C35-EB4D-096471894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490" y="1623180"/>
            <a:ext cx="3108910" cy="3771662"/>
          </a:xfrm>
        </p:spPr>
        <p:txBody>
          <a:bodyPr/>
          <a:lstStyle/>
          <a:p>
            <a:r>
              <a:rPr lang="en-US" b="0" dirty="0"/>
              <a:t>Neuron parameters</a:t>
            </a:r>
          </a:p>
          <a:p>
            <a:pPr lvl="1"/>
            <a:r>
              <a:rPr lang="en-US" sz="2000" b="0" dirty="0"/>
              <a:t>Threshold values</a:t>
            </a:r>
          </a:p>
        </p:txBody>
      </p:sp>
      <p:pic>
        <p:nvPicPr>
          <p:cNvPr id="5" name="Picture 4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55BEC1C5-309A-05C0-E2FF-BC958F4C2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5" y="1623180"/>
            <a:ext cx="4226465" cy="33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6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Medical Superintelligence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942219"/>
            <a:ext cx="849694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A society of medical AI assistants and AI agents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Goal: democratize smart healthcare through wide availability to underserved populations based on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Disease detection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Wellness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Interpretability of decisions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Personalized medical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802656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0436-551E-1943-4FE2-5626B3FC8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Logic Layer</a:t>
            </a:r>
          </a:p>
        </p:txBody>
      </p:sp>
      <p:pic>
        <p:nvPicPr>
          <p:cNvPr id="8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A6E1929C-14E3-7158-DC0B-725BD293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693698"/>
            <a:ext cx="2802448" cy="4327590"/>
          </a:xfrm>
          <a:prstGeom prst="rect">
            <a:avLst/>
          </a:prstGeom>
        </p:spPr>
      </p:pic>
      <p:pic>
        <p:nvPicPr>
          <p:cNvPr id="11" name="Picture 10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7F2B178-E7D6-D43C-CD11-B4E28130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7" y="2708920"/>
            <a:ext cx="4927084" cy="35892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BD29EA-6A96-6A06-6DC7-DCFBFA838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560" y="1052736"/>
            <a:ext cx="4796790" cy="3771662"/>
          </a:xfrm>
        </p:spPr>
        <p:txBody>
          <a:bodyPr/>
          <a:lstStyle/>
          <a:p>
            <a:pPr lvl="1"/>
            <a:r>
              <a:rPr lang="en-US" b="0" dirty="0"/>
              <a:t>Neuron parameters</a:t>
            </a:r>
          </a:p>
          <a:p>
            <a:pPr lvl="2"/>
            <a:r>
              <a:rPr lang="en-US" sz="2000" b="0" dirty="0"/>
              <a:t>Neuron type</a:t>
            </a:r>
          </a:p>
          <a:p>
            <a:pPr lvl="2"/>
            <a:r>
              <a:rPr lang="en-US" sz="2000" b="0" dirty="0"/>
              <a:t>Should it be AND, OR, XOR, or some other Boolean function?</a:t>
            </a:r>
          </a:p>
        </p:txBody>
      </p:sp>
    </p:spTree>
    <p:extLst>
      <p:ext uri="{BB962C8B-B14F-4D97-AF65-F5344CB8AC3E}">
        <p14:creationId xmlns:p14="http://schemas.microsoft.com/office/powerpoint/2010/main" val="2243945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0436-551E-1943-4FE2-5626B3FC8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Sum Layer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FA066A-AA3E-4021-FE7A-CDBFD0873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80" y="1718311"/>
            <a:ext cx="4895408" cy="3771662"/>
          </a:xfrm>
        </p:spPr>
        <p:txBody>
          <a:bodyPr/>
          <a:lstStyle/>
          <a:p>
            <a:r>
              <a:rPr lang="en-US" b="0" dirty="0"/>
              <a:t>Neuron parameters</a:t>
            </a:r>
          </a:p>
          <a:p>
            <a:pPr lvl="1"/>
            <a:r>
              <a:rPr lang="en-US" sz="2000" b="0" dirty="0"/>
              <a:t>Arithmetic sum of input values</a:t>
            </a:r>
          </a:p>
        </p:txBody>
      </p:sp>
      <p:pic>
        <p:nvPicPr>
          <p:cNvPr id="8" name="Content Placeholder 4" descr="A diagram of a number&#10;&#10;Description automatically generated">
            <a:extLst>
              <a:ext uri="{FF2B5EF4-FFF2-40B4-BE49-F238E27FC236}">
                <a16:creationId xmlns:a16="http://schemas.microsoft.com/office/drawing/2014/main" id="{E1D97A2E-AF80-C0A3-DFA9-7670806D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01702"/>
            <a:ext cx="2818237" cy="27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09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21B53-F02D-AE8B-89F2-49CD7EF49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3BB00E-185D-B4FD-42C1-9DB9AE4C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/>
              <a:t>In general, higher classification accuracies</a:t>
            </a:r>
          </a:p>
          <a:p>
            <a:r>
              <a:rPr lang="en-US" sz="2400" b="0" dirty="0"/>
              <a:t>On an average, three orders of magnitude smaller</a:t>
            </a:r>
          </a:p>
          <a:p>
            <a:r>
              <a:rPr lang="en-US" sz="2400" b="0" dirty="0"/>
              <a:t>Thus, potential replacements for DNNs</a:t>
            </a:r>
          </a:p>
          <a:p>
            <a:r>
              <a:rPr lang="en-US" sz="2400" b="0" dirty="0"/>
              <a:t>Ongoing work:</a:t>
            </a:r>
          </a:p>
          <a:p>
            <a:pPr lvl="1"/>
            <a:r>
              <a:rPr lang="en-US" sz="2000" b="0" dirty="0"/>
              <a:t>Replace CNNs and transformers with DLNs or DLN-DNN hybrids to reduce model size/energy/latency drastically</a:t>
            </a:r>
          </a:p>
          <a:p>
            <a:pPr lvl="1"/>
            <a:r>
              <a:rPr lang="en-US" sz="2000" b="0" dirty="0"/>
              <a:t>Make these models edge-friendly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A05D8A-39B0-54CC-EC18-B03523D9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Advantages of DLNs over DNNs</a:t>
            </a:r>
          </a:p>
        </p:txBody>
      </p:sp>
    </p:spTree>
    <p:extLst>
      <p:ext uri="{BB962C8B-B14F-4D97-AF65-F5344CB8AC3E}">
        <p14:creationId xmlns:p14="http://schemas.microsoft.com/office/powerpoint/2010/main" val="1293157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7E60-2860-25CD-4213-0C277EC1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DLN Example: Diabetes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148C9-7995-BB17-9143-D5D7069A9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0" y="2149077"/>
            <a:ext cx="3387090" cy="1279923"/>
          </a:xfrm>
        </p:spPr>
        <p:txBody>
          <a:bodyPr>
            <a:noAutofit/>
          </a:bodyPr>
          <a:lstStyle/>
          <a:p>
            <a:r>
              <a:rPr lang="en-US" sz="2000" b="0" dirty="0"/>
              <a:t>DLN uses 4 continuous features, selected from an original set of 13 continuous features and 1 categorical feature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139D3-9835-1C77-4ABE-003D2B9B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1484784"/>
            <a:ext cx="4853063" cy="291183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F39423-EA6A-F559-F7EA-1B2E7FE6EEB2}"/>
              </a:ext>
            </a:extLst>
          </p:cNvPr>
          <p:cNvSpPr txBox="1">
            <a:spLocks/>
          </p:cNvSpPr>
          <p:nvPr/>
        </p:nvSpPr>
        <p:spPr>
          <a:xfrm>
            <a:off x="628650" y="4476987"/>
            <a:ext cx="7886700" cy="107418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Class_0 (no diabetes) = 4 * [((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waist</a:t>
            </a:r>
            <a:r>
              <a:rPr lang="en-US" sz="1600" dirty="0"/>
              <a:t> &lt; 49) OR 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en-US" sz="1600" dirty="0"/>
              <a:t> &lt; 45)) AND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chol_hdl_ratio</a:t>
            </a:r>
            <a:r>
              <a:rPr lang="en-US" sz="1600" dirty="0"/>
              <a:t> &lt; 7.95) AND (</a:t>
            </a:r>
            <a:r>
              <a:rPr lang="en-US" sz="1600" dirty="0">
                <a:solidFill>
                  <a:srgbClr val="C00000"/>
                </a:solidFill>
              </a:rPr>
              <a:t>glucose</a:t>
            </a:r>
            <a:r>
              <a:rPr lang="en-US" sz="1600" dirty="0"/>
              <a:t> &lt; 110)]  + [(</a:t>
            </a:r>
            <a:r>
              <a:rPr lang="en-US" sz="1600" dirty="0">
                <a:solidFill>
                  <a:srgbClr val="C00000"/>
                </a:solidFill>
              </a:rPr>
              <a:t>glucose</a:t>
            </a:r>
            <a:r>
              <a:rPr lang="en-US" sz="1600" dirty="0"/>
              <a:t> &lt; 110) AND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chol_hdl_ratio</a:t>
            </a:r>
            <a:r>
              <a:rPr lang="en-US" sz="1600" dirty="0"/>
              <a:t> &lt; 7.95)]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Class_1 (diabetes) = 5 * [(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chol_hdl_ratio</a:t>
            </a:r>
            <a:r>
              <a:rPr lang="en-US" sz="1600" dirty="0"/>
              <a:t> &gt;= 7.95) OR (</a:t>
            </a:r>
            <a:r>
              <a:rPr lang="en-US" sz="1600" dirty="0">
                <a:solidFill>
                  <a:srgbClr val="C00000"/>
                </a:solidFill>
              </a:rPr>
              <a:t>glucose</a:t>
            </a:r>
            <a:r>
              <a:rPr lang="en-US" sz="1600" dirty="0"/>
              <a:t> &gt;= 110) OR ((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en-US" sz="1600" dirty="0"/>
              <a:t> &gt;=45) AND (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waist</a:t>
            </a:r>
            <a:r>
              <a:rPr lang="en-US" sz="1600" dirty="0"/>
              <a:t> &gt;=49))]</a:t>
            </a:r>
          </a:p>
        </p:txBody>
      </p:sp>
    </p:spTree>
    <p:extLst>
      <p:ext uri="{BB962C8B-B14F-4D97-AF65-F5344CB8AC3E}">
        <p14:creationId xmlns:p14="http://schemas.microsoft.com/office/powerpoint/2010/main" val="3903878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202F1-AB82-7764-D400-732381116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DD30323-EC57-9854-14E5-9D410EF4FDC7}"/>
              </a:ext>
            </a:extLst>
          </p:cNvPr>
          <p:cNvSpPr txBox="1">
            <a:spLocks/>
          </p:cNvSpPr>
          <p:nvPr/>
        </p:nvSpPr>
        <p:spPr bwMode="auto">
          <a:xfrm>
            <a:off x="685800" y="303909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en-US" sz="3000" b="0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n-lt"/>
              </a:rPr>
              <a:t>Interpretability of Medical Decisions: </a:t>
            </a:r>
          </a:p>
          <a:p>
            <a:pPr algn="ctr"/>
            <a:r>
              <a:rPr lang="en-US" sz="3600" dirty="0">
                <a:latin typeface="+mn-lt"/>
              </a:rPr>
              <a:t>Conformal Mapping</a:t>
            </a:r>
          </a:p>
        </p:txBody>
      </p:sp>
    </p:spTree>
    <p:extLst>
      <p:ext uri="{BB962C8B-B14F-4D97-AF65-F5344CB8AC3E}">
        <p14:creationId xmlns:p14="http://schemas.microsoft.com/office/powerpoint/2010/main" val="2151337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24ED7-3E85-4FC5-C21E-E2A4F51AD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D9C4-2E1B-BCB6-1593-51FC1B9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Personalized Measures of Uncertainty for Clinical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9D5B5-F714-81A7-7EF5-197233C3E251}"/>
              </a:ext>
            </a:extLst>
          </p:cNvPr>
          <p:cNvSpPr txBox="1"/>
          <p:nvPr/>
        </p:nvSpPr>
        <p:spPr>
          <a:xfrm>
            <a:off x="3251009" y="4427820"/>
            <a:ext cx="2872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Conformal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6428D-A217-FCD7-B40F-97166FC6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7" y="1580551"/>
            <a:ext cx="8013926" cy="2616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EC3DFC-A6FE-860F-4412-7227EF3AF0AD}"/>
              </a:ext>
            </a:extLst>
          </p:cNvPr>
          <p:cNvSpPr txBox="1"/>
          <p:nvPr/>
        </p:nvSpPr>
        <p:spPr>
          <a:xfrm>
            <a:off x="6156176" y="6309320"/>
            <a:ext cx="2872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Vovk</a:t>
            </a:r>
            <a:r>
              <a:rPr lang="en-CA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al.,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Springer</a:t>
            </a:r>
            <a:r>
              <a:rPr lang="en-CA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3202955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253BA-4FF6-B5DF-B2BC-168CF596B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191C-7BF2-9F7C-342B-46AC1DF3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Confine Framework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D568C-5C83-5942-7423-AFE65C6028D6}"/>
              </a:ext>
            </a:extLst>
          </p:cNvPr>
          <p:cNvSpPr txBox="1"/>
          <p:nvPr/>
        </p:nvSpPr>
        <p:spPr>
          <a:xfrm>
            <a:off x="5688051" y="6309320"/>
            <a:ext cx="3420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Huang, Lala, and Jha</a:t>
            </a:r>
            <a:r>
              <a:rPr lang="en-CA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18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E9AC47-3745-9CF8-3657-FCB4468BFFD0}"/>
              </a:ext>
            </a:extLst>
          </p:cNvPr>
          <p:cNvSpPr/>
          <p:nvPr/>
        </p:nvSpPr>
        <p:spPr>
          <a:xfrm>
            <a:off x="3004714" y="2140044"/>
            <a:ext cx="5954354" cy="3004578"/>
          </a:xfrm>
          <a:prstGeom prst="rect">
            <a:avLst/>
          </a:prstGeom>
          <a:noFill/>
          <a:ln cap="rnd">
            <a:solidFill>
              <a:srgbClr val="00B050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64FAEC9B-72C0-78A7-B4AC-47C6F19098B8}"/>
              </a:ext>
            </a:extLst>
          </p:cNvPr>
          <p:cNvSpPr/>
          <p:nvPr/>
        </p:nvSpPr>
        <p:spPr>
          <a:xfrm>
            <a:off x="4422165" y="1455582"/>
            <a:ext cx="3331309" cy="590888"/>
          </a:xfrm>
          <a:prstGeom prst="roundRect">
            <a:avLst/>
          </a:prstGeom>
          <a:solidFill>
            <a:srgbClr val="BAF185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5E2EDD-98E4-A3A9-A6BC-4D028253DA89}"/>
              </a:ext>
            </a:extLst>
          </p:cNvPr>
          <p:cNvGrpSpPr/>
          <p:nvPr/>
        </p:nvGrpSpPr>
        <p:grpSpPr>
          <a:xfrm>
            <a:off x="3422924" y="3827713"/>
            <a:ext cx="5497782" cy="932385"/>
            <a:chOff x="3605187" y="3793076"/>
            <a:chExt cx="5497782" cy="9323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296A0B-67D5-1646-33DB-55101C4BB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47" t="72039" r="84923" b="14823"/>
            <a:stretch/>
          </p:blipFill>
          <p:spPr>
            <a:xfrm>
              <a:off x="3605187" y="3796617"/>
              <a:ext cx="999241" cy="92884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F4D497-DA66-D48D-BE6F-A55EA4608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332" t="72039" r="81146" b="14823"/>
            <a:stretch/>
          </p:blipFill>
          <p:spPr>
            <a:xfrm>
              <a:off x="4557787" y="3794134"/>
              <a:ext cx="890267" cy="9288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1591F1-29CB-278A-120F-EDBC23AA1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307" t="72039" r="77172" b="14823"/>
            <a:stretch/>
          </p:blipFill>
          <p:spPr>
            <a:xfrm>
              <a:off x="5463471" y="3794134"/>
              <a:ext cx="890267" cy="9288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E228EF-1967-3902-236A-3D9F4A021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90" t="72039" r="73233" b="14823"/>
            <a:stretch/>
          </p:blipFill>
          <p:spPr>
            <a:xfrm>
              <a:off x="6354158" y="3793076"/>
              <a:ext cx="909855" cy="92884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40CB69-E61E-B7EB-C7DD-9652632D0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87" t="72039" r="69236" b="14823"/>
            <a:stretch/>
          </p:blipFill>
          <p:spPr>
            <a:xfrm>
              <a:off x="7274404" y="3793076"/>
              <a:ext cx="909856" cy="9288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6E011D8-9567-BD1B-EA7E-0222E045F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112" t="72039" r="65229" b="14823"/>
            <a:stretch/>
          </p:blipFill>
          <p:spPr>
            <a:xfrm>
              <a:off x="8163897" y="3793076"/>
              <a:ext cx="939072" cy="928844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02BEEAC-F926-60A2-F892-CFD22E13E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81" t="16107" r="45430" b="70940"/>
          <a:stretch/>
        </p:blipFill>
        <p:spPr>
          <a:xfrm>
            <a:off x="254172" y="2501137"/>
            <a:ext cx="1144183" cy="11033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09456B-1C7A-6EC3-ECFE-F161D02A9878}"/>
              </a:ext>
            </a:extLst>
          </p:cNvPr>
          <p:cNvSpPr txBox="1"/>
          <p:nvPr/>
        </p:nvSpPr>
        <p:spPr>
          <a:xfrm>
            <a:off x="184163" y="1914593"/>
            <a:ext cx="145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Test sample:</a:t>
            </a:r>
          </a:p>
          <a:p>
            <a:pPr algn="ctr"/>
            <a:r>
              <a:rPr lang="en-US" dirty="0">
                <a:latin typeface="+mj-lt"/>
              </a:rPr>
              <a:t>adipose</a:t>
            </a:r>
          </a:p>
        </p:txBody>
      </p:sp>
      <p:sp>
        <p:nvSpPr>
          <p:cNvPr id="19" name="Right Arrow 28">
            <a:extLst>
              <a:ext uri="{FF2B5EF4-FFF2-40B4-BE49-F238E27FC236}">
                <a16:creationId xmlns:a16="http://schemas.microsoft.com/office/drawing/2014/main" id="{B7A0D850-B0B8-26EB-765C-1E45B07252A2}"/>
              </a:ext>
            </a:extLst>
          </p:cNvPr>
          <p:cNvSpPr/>
          <p:nvPr/>
        </p:nvSpPr>
        <p:spPr>
          <a:xfrm>
            <a:off x="1502665" y="2530146"/>
            <a:ext cx="1436088" cy="96110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CONFINE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4BD75E-D987-E3F5-C1C1-CD8C253E947C}"/>
              </a:ext>
            </a:extLst>
          </p:cNvPr>
          <p:cNvGrpSpPr/>
          <p:nvPr/>
        </p:nvGrpSpPr>
        <p:grpSpPr>
          <a:xfrm>
            <a:off x="3371398" y="2435812"/>
            <a:ext cx="5549308" cy="1083285"/>
            <a:chOff x="3366850" y="2346044"/>
            <a:chExt cx="5549308" cy="108328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9C5294A-998F-5B1F-0C52-424C7CEF8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39" t="43706" r="85000" b="41023"/>
            <a:stretch/>
          </p:blipFill>
          <p:spPr>
            <a:xfrm>
              <a:off x="3366850" y="2348364"/>
              <a:ext cx="1010249" cy="10794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3971E9-8444-BF74-A26A-45125671A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195" t="43706" r="65216" b="41119"/>
            <a:stretch/>
          </p:blipFill>
          <p:spPr>
            <a:xfrm>
              <a:off x="8001913" y="2346044"/>
              <a:ext cx="914245" cy="107263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8A1704C-8514-C5A0-3AD3-1DE727C5A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83" t="43706" r="69195" b="41023"/>
            <a:stretch/>
          </p:blipFill>
          <p:spPr>
            <a:xfrm>
              <a:off x="6924423" y="2346044"/>
              <a:ext cx="1066720" cy="107942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771D3B0-12A4-42C8-F8E2-034691081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98" t="43706" r="73199" b="41023"/>
            <a:stretch/>
          </p:blipFill>
          <p:spPr>
            <a:xfrm>
              <a:off x="6155531" y="2349902"/>
              <a:ext cx="919002" cy="107942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0FF271-69A0-D38D-B7DD-7654C0F1B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21" t="43706" r="77129" b="41023"/>
            <a:stretch/>
          </p:blipFill>
          <p:spPr>
            <a:xfrm>
              <a:off x="5237646" y="2349902"/>
              <a:ext cx="935529" cy="10794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B768A82-C109-50E3-6DF0-21AAA8A1C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80" t="43706" r="80989" b="41023"/>
            <a:stretch/>
          </p:blipFill>
          <p:spPr>
            <a:xfrm>
              <a:off x="4336289" y="2346762"/>
              <a:ext cx="964096" cy="107942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2132588-E3E1-CE00-9BB5-827BA656D8B7}"/>
              </a:ext>
            </a:extLst>
          </p:cNvPr>
          <p:cNvSpPr txBox="1"/>
          <p:nvPr/>
        </p:nvSpPr>
        <p:spPr>
          <a:xfrm>
            <a:off x="6228184" y="2195724"/>
            <a:ext cx="815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Montserrat" pitchFamily="2" charset="77"/>
              </a:rPr>
              <a:t>adipose</a:t>
            </a:r>
            <a:endParaRPr lang="en-US" sz="12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7CD6B6-AE79-658B-A461-328659825F4E}"/>
              </a:ext>
            </a:extLst>
          </p:cNvPr>
          <p:cNvGrpSpPr/>
          <p:nvPr/>
        </p:nvGrpSpPr>
        <p:grpSpPr>
          <a:xfrm>
            <a:off x="3495598" y="4682957"/>
            <a:ext cx="5667227" cy="474235"/>
            <a:chOff x="3669566" y="3410839"/>
            <a:chExt cx="5667227" cy="47423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A98E60-C03D-46D2-6112-F8024FD6948C}"/>
                </a:ext>
              </a:extLst>
            </p:cNvPr>
            <p:cNvSpPr txBox="1"/>
            <p:nvPr/>
          </p:nvSpPr>
          <p:spPr>
            <a:xfrm>
              <a:off x="3669566" y="3423409"/>
              <a:ext cx="8827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latin typeface="Montserrat" pitchFamily="2" charset="77"/>
                </a:rPr>
                <a:t>cas</a:t>
              </a:r>
              <a:endParaRPr lang="en-US" sz="1200" dirty="0">
                <a:latin typeface="Montserrat" pitchFamily="2" charset="77"/>
              </a:endParaRPr>
            </a:p>
            <a:p>
              <a:pPr algn="ctr"/>
              <a:r>
                <a:rPr lang="en-US" sz="1200" dirty="0">
                  <a:latin typeface="Montserrat" pitchFamily="2" charset="77"/>
                </a:rPr>
                <a:t>0.215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1113AE-81A7-B84C-B0C7-8EBB63EB967B}"/>
                </a:ext>
              </a:extLst>
            </p:cNvPr>
            <p:cNvSpPr txBox="1"/>
            <p:nvPr/>
          </p:nvSpPr>
          <p:spPr>
            <a:xfrm>
              <a:off x="4637482" y="3418730"/>
              <a:ext cx="8156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latin typeface="Montserrat" pitchFamily="2" charset="77"/>
                </a:rPr>
                <a:t>mucus</a:t>
              </a:r>
            </a:p>
            <a:p>
              <a:pPr algn="ctr"/>
              <a:r>
                <a:rPr lang="en-CA" sz="1200" dirty="0">
                  <a:latin typeface="Montserrat" pitchFamily="2" charset="77"/>
                </a:rPr>
                <a:t>0.222</a:t>
              </a:r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8764A5-B1D8-68D8-EBF2-2B5C5A9C40A8}"/>
                </a:ext>
              </a:extLst>
            </p:cNvPr>
            <p:cNvSpPr txBox="1"/>
            <p:nvPr/>
          </p:nvSpPr>
          <p:spPr>
            <a:xfrm>
              <a:off x="5188767" y="3414500"/>
              <a:ext cx="14351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err="1">
                  <a:latin typeface="Montserrat" pitchFamily="2" charset="77"/>
                </a:rPr>
                <a:t>sm</a:t>
              </a:r>
              <a:endParaRPr lang="en-CA" sz="1200" dirty="0">
                <a:latin typeface="Montserrat" pitchFamily="2" charset="77"/>
              </a:endParaRPr>
            </a:p>
            <a:p>
              <a:pPr algn="ctr"/>
              <a:r>
                <a:rPr lang="en-CA" sz="1200" dirty="0">
                  <a:latin typeface="Montserrat" pitchFamily="2" charset="77"/>
                </a:rPr>
                <a:t>0.234</a:t>
              </a:r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C16026-252F-6941-B75B-95D1796DF54E}"/>
                </a:ext>
              </a:extLst>
            </p:cNvPr>
            <p:cNvSpPr txBox="1"/>
            <p:nvPr/>
          </p:nvSpPr>
          <p:spPr>
            <a:xfrm>
              <a:off x="6105773" y="3414499"/>
              <a:ext cx="14351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err="1">
                  <a:latin typeface="Montserrat" pitchFamily="2" charset="77"/>
                </a:rPr>
                <a:t>sm</a:t>
              </a:r>
              <a:endParaRPr lang="en-CA" sz="1200" dirty="0">
                <a:latin typeface="Montserrat" pitchFamily="2" charset="77"/>
              </a:endParaRPr>
            </a:p>
            <a:p>
              <a:pPr algn="ctr"/>
              <a:r>
                <a:rPr lang="en-CA" sz="1200" dirty="0">
                  <a:latin typeface="Montserrat" pitchFamily="2" charset="77"/>
                </a:rPr>
                <a:t>0.234</a:t>
              </a:r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1F48FF-C6DD-1901-CB87-3B16C32C80C9}"/>
                </a:ext>
              </a:extLst>
            </p:cNvPr>
            <p:cNvSpPr txBox="1"/>
            <p:nvPr/>
          </p:nvSpPr>
          <p:spPr>
            <a:xfrm>
              <a:off x="7327086" y="3410839"/>
              <a:ext cx="8156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latin typeface="Montserrat" pitchFamily="2" charset="77"/>
                </a:rPr>
                <a:t>mucus</a:t>
              </a:r>
            </a:p>
            <a:p>
              <a:pPr algn="ctr"/>
              <a:r>
                <a:rPr lang="en-CA" sz="1200" dirty="0">
                  <a:latin typeface="Montserrat" pitchFamily="2" charset="77"/>
                </a:rPr>
                <a:t>0.235</a:t>
              </a:r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7943C3-A7EA-578B-6E98-531D074F135B}"/>
                </a:ext>
              </a:extLst>
            </p:cNvPr>
            <p:cNvSpPr txBox="1"/>
            <p:nvPr/>
          </p:nvSpPr>
          <p:spPr>
            <a:xfrm>
              <a:off x="7901609" y="3418729"/>
              <a:ext cx="14351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err="1">
                  <a:latin typeface="Montserrat" pitchFamily="2" charset="77"/>
                </a:rPr>
                <a:t>sm</a:t>
              </a:r>
              <a:endParaRPr lang="en-CA" sz="1200" dirty="0">
                <a:latin typeface="Montserrat" pitchFamily="2" charset="77"/>
              </a:endParaRPr>
            </a:p>
            <a:p>
              <a:pPr algn="ctr"/>
              <a:r>
                <a:rPr lang="en-CA" sz="1200" dirty="0">
                  <a:latin typeface="Montserrat" pitchFamily="2" charset="77"/>
                </a:rPr>
                <a:t>0.235</a:t>
              </a:r>
              <a:endParaRPr lang="en-US" sz="1200" dirty="0">
                <a:latin typeface="Montserrat" pitchFamily="2" charset="7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75F3773-54DF-C7BA-EA6E-0B476EF97EEC}"/>
              </a:ext>
            </a:extLst>
          </p:cNvPr>
          <p:cNvSpPr txBox="1"/>
          <p:nvPr/>
        </p:nvSpPr>
        <p:spPr>
          <a:xfrm>
            <a:off x="395536" y="4690847"/>
            <a:ext cx="2718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cas</a:t>
            </a:r>
            <a:r>
              <a:rPr lang="en-US" sz="1600" dirty="0">
                <a:latin typeface="+mj-lt"/>
              </a:rPr>
              <a:t>: cancer-associated stroma</a:t>
            </a:r>
            <a:endParaRPr lang="en-CA" sz="1600" dirty="0">
              <a:latin typeface="+mj-lt"/>
            </a:endParaRPr>
          </a:p>
          <a:p>
            <a:r>
              <a:rPr lang="en-CA" sz="1600" dirty="0" err="1">
                <a:latin typeface="+mj-lt"/>
              </a:rPr>
              <a:t>sm</a:t>
            </a:r>
            <a:r>
              <a:rPr lang="en-CA" sz="1600" dirty="0">
                <a:latin typeface="+mj-lt"/>
              </a:rPr>
              <a:t>: smooth muscle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6E51B1-F7CA-1286-9A39-EAC8D5F48419}"/>
              </a:ext>
            </a:extLst>
          </p:cNvPr>
          <p:cNvGrpSpPr/>
          <p:nvPr/>
        </p:nvGrpSpPr>
        <p:grpSpPr>
          <a:xfrm>
            <a:off x="3256814" y="3326926"/>
            <a:ext cx="5829322" cy="292374"/>
            <a:chOff x="3446342" y="2159820"/>
            <a:chExt cx="5829322" cy="29237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DFB702F-B48A-D195-A1DC-61A91CCF9217}"/>
                </a:ext>
              </a:extLst>
            </p:cNvPr>
            <p:cNvSpPr txBox="1"/>
            <p:nvPr/>
          </p:nvSpPr>
          <p:spPr>
            <a:xfrm>
              <a:off x="3446342" y="2159822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0.030</a:t>
              </a:r>
              <a:endParaRPr 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3580BD-D2BE-C797-114E-32B877592A06}"/>
                </a:ext>
              </a:extLst>
            </p:cNvPr>
            <p:cNvSpPr txBox="1"/>
            <p:nvPr/>
          </p:nvSpPr>
          <p:spPr>
            <a:xfrm>
              <a:off x="4320342" y="2159821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0.033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9388F6-1977-563F-0A3C-0D745AF10834}"/>
                </a:ext>
              </a:extLst>
            </p:cNvPr>
            <p:cNvSpPr txBox="1"/>
            <p:nvPr/>
          </p:nvSpPr>
          <p:spPr>
            <a:xfrm>
              <a:off x="5238890" y="2164051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0.035</a:t>
              </a:r>
              <a:endParaRPr 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4E78CD-8866-B239-DA2E-43BD2A02A2FF}"/>
                </a:ext>
              </a:extLst>
            </p:cNvPr>
            <p:cNvSpPr txBox="1"/>
            <p:nvPr/>
          </p:nvSpPr>
          <p:spPr>
            <a:xfrm>
              <a:off x="6164899" y="2175195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0.036</a:t>
              </a:r>
              <a:endParaRPr lang="en-US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7A8989-1DA1-F64F-D88D-39327B055F12}"/>
                </a:ext>
              </a:extLst>
            </p:cNvPr>
            <p:cNvSpPr txBox="1"/>
            <p:nvPr/>
          </p:nvSpPr>
          <p:spPr>
            <a:xfrm>
              <a:off x="7057373" y="2164354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0.036</a:t>
              </a:r>
              <a:endParaRPr 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474FBD-C62D-66E2-A693-DC50F6852D65}"/>
                </a:ext>
              </a:extLst>
            </p:cNvPr>
            <p:cNvSpPr txBox="1"/>
            <p:nvPr/>
          </p:nvSpPr>
          <p:spPr>
            <a:xfrm>
              <a:off x="7958731" y="2159820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0.037</a:t>
              </a:r>
              <a:endParaRPr lang="en-US" sz="1200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877B2CE-3401-FC3E-2BB9-D4F6298A3BFF}"/>
              </a:ext>
            </a:extLst>
          </p:cNvPr>
          <p:cNvSpPr txBox="1"/>
          <p:nvPr/>
        </p:nvSpPr>
        <p:spPr>
          <a:xfrm>
            <a:off x="2933796" y="2140044"/>
            <a:ext cx="4304287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-US" dirty="0">
                <a:latin typeface="+mj-lt"/>
                <a:sym typeface="Montserrat"/>
              </a:rPr>
              <a:t>Same-class nearest neighbors: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D6D0AD-F6A8-052E-F897-94EAED8B3757}"/>
              </a:ext>
            </a:extLst>
          </p:cNvPr>
          <p:cNvSpPr txBox="1"/>
          <p:nvPr/>
        </p:nvSpPr>
        <p:spPr>
          <a:xfrm>
            <a:off x="2933796" y="3545943"/>
            <a:ext cx="4219322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-US" dirty="0">
                <a:latin typeface="+mj-lt"/>
              </a:rPr>
              <a:t>Different-class nearest neighbors</a:t>
            </a:r>
            <a:r>
              <a:rPr lang="en-US" sz="1600" dirty="0">
                <a:latin typeface="Montserrat" pitchFamily="2" charset="77"/>
              </a:rPr>
              <a:t>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3163FF-684A-C969-5F88-9B99AE2E0630}"/>
              </a:ext>
            </a:extLst>
          </p:cNvPr>
          <p:cNvSpPr txBox="1"/>
          <p:nvPr/>
        </p:nvSpPr>
        <p:spPr>
          <a:xfrm>
            <a:off x="4352121" y="1495311"/>
            <a:ext cx="3498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1600" dirty="0">
                <a:latin typeface="+mj-lt"/>
              </a:rPr>
              <a:t>Prediction set: {adipose      }</a:t>
            </a:r>
          </a:p>
          <a:p>
            <a:pPr marL="114300" indent="0">
              <a:buNone/>
            </a:pPr>
            <a:r>
              <a:rPr lang="en-US" sz="1600" dirty="0">
                <a:latin typeface="+mj-lt"/>
              </a:rPr>
              <a:t>Credibility = 0.773, Confidence = 1.0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1FD5D59-53AD-7587-7E41-63F672BD1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939" y="3261820"/>
            <a:ext cx="938714" cy="26401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6855814-5DE6-A57B-EF9D-4DDD1A758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1511090"/>
            <a:ext cx="251289" cy="2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66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9E890-9124-2DCB-E3A0-63D41EE4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4AD4-B2B5-E3C4-EA67-4BEAC640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Confine Framework: Hard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1071BB-6B41-B6E5-A932-1FB5B7325354}"/>
              </a:ext>
            </a:extLst>
          </p:cNvPr>
          <p:cNvSpPr/>
          <p:nvPr/>
        </p:nvSpPr>
        <p:spPr>
          <a:xfrm>
            <a:off x="3004714" y="2368638"/>
            <a:ext cx="5954354" cy="3004578"/>
          </a:xfrm>
          <a:prstGeom prst="rect">
            <a:avLst/>
          </a:prstGeom>
          <a:noFill/>
          <a:ln cap="rnd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16">
            <a:extLst>
              <a:ext uri="{FF2B5EF4-FFF2-40B4-BE49-F238E27FC236}">
                <a16:creationId xmlns:a16="http://schemas.microsoft.com/office/drawing/2014/main" id="{90C4EBB1-86F3-6538-1CA9-868CB5D1F769}"/>
              </a:ext>
            </a:extLst>
          </p:cNvPr>
          <p:cNvSpPr/>
          <p:nvPr/>
        </p:nvSpPr>
        <p:spPr>
          <a:xfrm>
            <a:off x="4422165" y="1684176"/>
            <a:ext cx="3584296" cy="590888"/>
          </a:xfrm>
          <a:prstGeom prst="roundRect">
            <a:avLst/>
          </a:prstGeom>
          <a:solidFill>
            <a:srgbClr val="FFAFC3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28">
            <a:extLst>
              <a:ext uri="{FF2B5EF4-FFF2-40B4-BE49-F238E27FC236}">
                <a16:creationId xmlns:a16="http://schemas.microsoft.com/office/drawing/2014/main" id="{77FE85C2-F78B-1C22-B66E-F93DD7C89F22}"/>
              </a:ext>
            </a:extLst>
          </p:cNvPr>
          <p:cNvSpPr/>
          <p:nvPr/>
        </p:nvSpPr>
        <p:spPr>
          <a:xfrm>
            <a:off x="1502665" y="2758740"/>
            <a:ext cx="1436088" cy="96110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CONFINE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02D43F-D883-76E1-ABE9-B5C6E6DAC8B0}"/>
              </a:ext>
            </a:extLst>
          </p:cNvPr>
          <p:cNvGrpSpPr/>
          <p:nvPr/>
        </p:nvGrpSpPr>
        <p:grpSpPr>
          <a:xfrm>
            <a:off x="3495598" y="5015223"/>
            <a:ext cx="5667227" cy="289569"/>
            <a:chOff x="3669566" y="3410839"/>
            <a:chExt cx="5667227" cy="28956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9BEA35-A58A-910D-7F20-639D93534E35}"/>
                </a:ext>
              </a:extLst>
            </p:cNvPr>
            <p:cNvSpPr txBox="1"/>
            <p:nvPr/>
          </p:nvSpPr>
          <p:spPr>
            <a:xfrm>
              <a:off x="3669566" y="3423409"/>
              <a:ext cx="8827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0.158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C22B99-91D5-6DD3-6993-DA42EB058ED0}"/>
                </a:ext>
              </a:extLst>
            </p:cNvPr>
            <p:cNvSpPr txBox="1"/>
            <p:nvPr/>
          </p:nvSpPr>
          <p:spPr>
            <a:xfrm>
              <a:off x="4637482" y="3418730"/>
              <a:ext cx="8156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latin typeface="Montserrat" pitchFamily="2" charset="77"/>
                </a:rPr>
                <a:t>0.159</a:t>
              </a:r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DE4151-798C-E25A-36AD-D0D859DDA7C7}"/>
                </a:ext>
              </a:extLst>
            </p:cNvPr>
            <p:cNvSpPr txBox="1"/>
            <p:nvPr/>
          </p:nvSpPr>
          <p:spPr>
            <a:xfrm>
              <a:off x="5188767" y="3414500"/>
              <a:ext cx="143518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latin typeface="Montserrat" pitchFamily="2" charset="77"/>
                </a:rPr>
                <a:t>0.168</a:t>
              </a:r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2C4C96F-2B33-6CD7-9C0C-B9D61D31D212}"/>
                </a:ext>
              </a:extLst>
            </p:cNvPr>
            <p:cNvSpPr txBox="1"/>
            <p:nvPr/>
          </p:nvSpPr>
          <p:spPr>
            <a:xfrm>
              <a:off x="6105773" y="3414499"/>
              <a:ext cx="143518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latin typeface="Montserrat" pitchFamily="2" charset="77"/>
                </a:rPr>
                <a:t>0.169</a:t>
              </a:r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CC7CBE-C0B7-08C5-7D2E-C75BEF3900D6}"/>
                </a:ext>
              </a:extLst>
            </p:cNvPr>
            <p:cNvSpPr txBox="1"/>
            <p:nvPr/>
          </p:nvSpPr>
          <p:spPr>
            <a:xfrm>
              <a:off x="7327086" y="3410839"/>
              <a:ext cx="8156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latin typeface="Montserrat" pitchFamily="2" charset="77"/>
                </a:rPr>
                <a:t>0.169</a:t>
              </a:r>
              <a:endParaRPr lang="en-US" sz="1200" dirty="0">
                <a:latin typeface="Montserrat" pitchFamily="2" charset="7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916669-21C0-8D70-51BC-C233F77C2F41}"/>
                </a:ext>
              </a:extLst>
            </p:cNvPr>
            <p:cNvSpPr txBox="1"/>
            <p:nvPr/>
          </p:nvSpPr>
          <p:spPr>
            <a:xfrm>
              <a:off x="7901609" y="3418729"/>
              <a:ext cx="143518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latin typeface="Montserrat" pitchFamily="2" charset="77"/>
                </a:rPr>
                <a:t>0.171</a:t>
              </a:r>
              <a:endParaRPr lang="en-US" sz="1200" dirty="0">
                <a:latin typeface="Montserrat" pitchFamily="2" charset="7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891A316-A912-0D53-F5ED-E367DBD16DA6}"/>
              </a:ext>
            </a:extLst>
          </p:cNvPr>
          <p:cNvSpPr txBox="1"/>
          <p:nvPr/>
        </p:nvSpPr>
        <p:spPr>
          <a:xfrm>
            <a:off x="395537" y="5023112"/>
            <a:ext cx="2691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cas</a:t>
            </a:r>
            <a:r>
              <a:rPr lang="en-US" sz="1600" dirty="0">
                <a:latin typeface="+mj-lt"/>
              </a:rPr>
              <a:t>: cancer-associated stroma</a:t>
            </a:r>
            <a:endParaRPr lang="en-CA" sz="1600" dirty="0">
              <a:latin typeface="+mj-l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0A8D42-750A-6C4A-690B-802EA58E97DF}"/>
              </a:ext>
            </a:extLst>
          </p:cNvPr>
          <p:cNvGrpSpPr/>
          <p:nvPr/>
        </p:nvGrpSpPr>
        <p:grpSpPr>
          <a:xfrm>
            <a:off x="3256814" y="3638644"/>
            <a:ext cx="5829322" cy="292374"/>
            <a:chOff x="3446342" y="2159820"/>
            <a:chExt cx="5829322" cy="29237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35CF6B-E071-A433-B8B5-534ECA43078A}"/>
                </a:ext>
              </a:extLst>
            </p:cNvPr>
            <p:cNvSpPr txBox="1"/>
            <p:nvPr/>
          </p:nvSpPr>
          <p:spPr>
            <a:xfrm>
              <a:off x="3446342" y="2159822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0.115</a:t>
              </a:r>
              <a:endParaRPr lang="en-US" sz="12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41865B-4768-C45A-88C8-EF9F6D654EC4}"/>
                </a:ext>
              </a:extLst>
            </p:cNvPr>
            <p:cNvSpPr txBox="1"/>
            <p:nvPr/>
          </p:nvSpPr>
          <p:spPr>
            <a:xfrm>
              <a:off x="4320342" y="2159821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0.120</a:t>
              </a:r>
              <a:endParaRPr 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C0F7F0-FFF3-058C-75AA-2EE27AEFF94B}"/>
                </a:ext>
              </a:extLst>
            </p:cNvPr>
            <p:cNvSpPr txBox="1"/>
            <p:nvPr/>
          </p:nvSpPr>
          <p:spPr>
            <a:xfrm>
              <a:off x="5238890" y="2164051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0.130</a:t>
              </a:r>
              <a:endParaRPr 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0DC9EFA-72F9-EE08-3890-3D72EFA7E39C}"/>
                </a:ext>
              </a:extLst>
            </p:cNvPr>
            <p:cNvSpPr txBox="1"/>
            <p:nvPr/>
          </p:nvSpPr>
          <p:spPr>
            <a:xfrm>
              <a:off x="6164899" y="2175195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0.133</a:t>
              </a:r>
              <a:endParaRPr 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628216-5597-B609-CF8B-3BB8C9622D71}"/>
                </a:ext>
              </a:extLst>
            </p:cNvPr>
            <p:cNvSpPr txBox="1"/>
            <p:nvPr/>
          </p:nvSpPr>
          <p:spPr>
            <a:xfrm>
              <a:off x="7057373" y="2164354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0.134</a:t>
              </a:r>
              <a:endParaRPr 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3EAA4B-E187-3BF8-4E27-00147E799509}"/>
                </a:ext>
              </a:extLst>
            </p:cNvPr>
            <p:cNvSpPr txBox="1"/>
            <p:nvPr/>
          </p:nvSpPr>
          <p:spPr>
            <a:xfrm>
              <a:off x="7958731" y="2159820"/>
              <a:ext cx="13169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Montserrat" pitchFamily="2" charset="77"/>
                </a:rPr>
                <a:t>0.136</a:t>
              </a:r>
              <a:endParaRPr lang="en-US" sz="12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B8488DA-AE00-33EE-51DF-137877AA2E70}"/>
              </a:ext>
            </a:extLst>
          </p:cNvPr>
          <p:cNvSpPr txBox="1"/>
          <p:nvPr/>
        </p:nvSpPr>
        <p:spPr>
          <a:xfrm>
            <a:off x="2933796" y="2451762"/>
            <a:ext cx="4304287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-US" dirty="0">
                <a:latin typeface="+mj-lt"/>
                <a:sym typeface="Montserrat"/>
              </a:rPr>
              <a:t>Same-class nearest neighbors: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A1DE67-5911-5B92-9FA4-6C2F337E9865}"/>
              </a:ext>
            </a:extLst>
          </p:cNvPr>
          <p:cNvSpPr txBox="1"/>
          <p:nvPr/>
        </p:nvSpPr>
        <p:spPr>
          <a:xfrm>
            <a:off x="2933796" y="3857661"/>
            <a:ext cx="4219322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-US" dirty="0">
                <a:latin typeface="+mj-lt"/>
              </a:rPr>
              <a:t>Different-class nearest neighbors: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BCFF9C-6A4F-E29D-DF30-3CF9900F0674}"/>
              </a:ext>
            </a:extLst>
          </p:cNvPr>
          <p:cNvSpPr txBox="1"/>
          <p:nvPr/>
        </p:nvSpPr>
        <p:spPr>
          <a:xfrm>
            <a:off x="4352120" y="1723905"/>
            <a:ext cx="3832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1600" dirty="0">
                <a:latin typeface="+mj-lt"/>
              </a:rPr>
              <a:t>Prediction set: {debris      , </a:t>
            </a:r>
            <a:r>
              <a:rPr lang="en-US" sz="1600" dirty="0" err="1">
                <a:latin typeface="+mj-lt"/>
              </a:rPr>
              <a:t>cas</a:t>
            </a:r>
            <a:r>
              <a:rPr lang="en-US" sz="1600" dirty="0">
                <a:latin typeface="+mj-lt"/>
              </a:rPr>
              <a:t>      }</a:t>
            </a:r>
          </a:p>
          <a:p>
            <a:pPr marL="114300" indent="0">
              <a:buNone/>
            </a:pPr>
            <a:r>
              <a:rPr lang="en-US" sz="1600" dirty="0">
                <a:latin typeface="+mj-lt"/>
              </a:rPr>
              <a:t>Credibility = 0.045, Confidence = 0.993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EA8D281-6F46-568B-027E-99F44D7DF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54" t="16064" r="45425" b="71184"/>
          <a:stretch/>
        </p:blipFill>
        <p:spPr>
          <a:xfrm>
            <a:off x="331495" y="2748466"/>
            <a:ext cx="1090825" cy="110338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DFF3264-A8E4-89EC-BB9E-4431BA5F7FC1}"/>
              </a:ext>
            </a:extLst>
          </p:cNvPr>
          <p:cNvSpPr txBox="1"/>
          <p:nvPr/>
        </p:nvSpPr>
        <p:spPr>
          <a:xfrm>
            <a:off x="6044428" y="2483604"/>
            <a:ext cx="975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+mj-lt"/>
              </a:rPr>
              <a:t>debris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25FA0E-0CDC-CCD3-AC2C-93D1D7806C70}"/>
              </a:ext>
            </a:extLst>
          </p:cNvPr>
          <p:cNvSpPr txBox="1"/>
          <p:nvPr/>
        </p:nvSpPr>
        <p:spPr>
          <a:xfrm>
            <a:off x="6228184" y="3861048"/>
            <a:ext cx="815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latin typeface="+mj-lt"/>
              </a:rPr>
              <a:t>cas</a:t>
            </a:r>
            <a:endParaRPr lang="en-US" dirty="0">
              <a:latin typeface="+mj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5172BEC-726A-147C-E760-80D7C8CFBFA4}"/>
              </a:ext>
            </a:extLst>
          </p:cNvPr>
          <p:cNvGrpSpPr/>
          <p:nvPr/>
        </p:nvGrpSpPr>
        <p:grpSpPr>
          <a:xfrm>
            <a:off x="3412414" y="2742772"/>
            <a:ext cx="5488137" cy="927270"/>
            <a:chOff x="3422924" y="2104261"/>
            <a:chExt cx="5488137" cy="927270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700A6E8-3CA0-A453-D1E2-6B43C480E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73" t="43725" r="65233" b="43265"/>
            <a:stretch/>
          </p:blipFill>
          <p:spPr>
            <a:xfrm>
              <a:off x="7960777" y="2104261"/>
              <a:ext cx="950284" cy="917914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B106C62-00A6-4839-1A06-ED1085058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71" t="43725" r="85072" b="43265"/>
            <a:stretch/>
          </p:blipFill>
          <p:spPr>
            <a:xfrm>
              <a:off x="3422924" y="2113617"/>
              <a:ext cx="937391" cy="91791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F4A972A-0204-91D7-1C36-F1AEB77F1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422" t="43725" r="81117" b="43265"/>
            <a:stretch/>
          </p:blipFill>
          <p:spPr>
            <a:xfrm>
              <a:off x="4396702" y="2113617"/>
              <a:ext cx="868218" cy="917914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E0958AC-7014-594B-1504-1D91F5E5E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70" t="43725" r="77035" b="43265"/>
            <a:stretch/>
          </p:blipFill>
          <p:spPr>
            <a:xfrm>
              <a:off x="5256385" y="2109387"/>
              <a:ext cx="950800" cy="917914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AF203B8-CD4C-49F6-217A-BB15D6D8D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93" t="43725" r="73203" b="43265"/>
            <a:stretch/>
          </p:blipFill>
          <p:spPr>
            <a:xfrm>
              <a:off x="6160911" y="2107283"/>
              <a:ext cx="918548" cy="917914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901C731-6E2D-AD45-3AF1-350C0A078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218" t="43725" r="69227" b="43265"/>
            <a:stretch/>
          </p:blipFill>
          <p:spPr>
            <a:xfrm>
              <a:off x="7092260" y="2107283"/>
              <a:ext cx="901358" cy="917914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286260C-E469-24DA-DDF4-6D7952233371}"/>
              </a:ext>
            </a:extLst>
          </p:cNvPr>
          <p:cNvGrpSpPr/>
          <p:nvPr/>
        </p:nvGrpSpPr>
        <p:grpSpPr>
          <a:xfrm>
            <a:off x="3448130" y="4178709"/>
            <a:ext cx="5434863" cy="904540"/>
            <a:chOff x="3448130" y="3540198"/>
            <a:chExt cx="5434863" cy="90454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21299B3-3004-BCF8-F295-A78F0E3D4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164" t="72620" r="65281" b="14591"/>
            <a:stretch/>
          </p:blipFill>
          <p:spPr>
            <a:xfrm>
              <a:off x="7981634" y="3542468"/>
              <a:ext cx="901359" cy="90227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01B627B-9D0E-03D6-055F-CF944B48F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371" t="72620" r="84992" b="14591"/>
            <a:stretch/>
          </p:blipFill>
          <p:spPr>
            <a:xfrm>
              <a:off x="3448130" y="3540198"/>
              <a:ext cx="930236" cy="90227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F365BDF-AED1-22E0-51C6-715CAE36F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42" t="72620" r="80991" b="14591"/>
            <a:stretch/>
          </p:blipFill>
          <p:spPr>
            <a:xfrm>
              <a:off x="4326652" y="3541177"/>
              <a:ext cx="976095" cy="90227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D48F2C1-6979-F796-6C3A-206E29001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60" t="72620" r="77045" b="14591"/>
            <a:stretch/>
          </p:blipFill>
          <p:spPr>
            <a:xfrm>
              <a:off x="5252940" y="3540198"/>
              <a:ext cx="950800" cy="90227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0D9DA35-52A5-5500-B333-75FD6371D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217" t="72620" r="73174" b="14591"/>
            <a:stretch/>
          </p:blipFill>
          <p:spPr>
            <a:xfrm>
              <a:off x="6155284" y="3542468"/>
              <a:ext cx="920636" cy="90227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444CD96-F93B-5668-E43A-5CB1F936F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95" t="72620" r="69218" b="14591"/>
            <a:stretch/>
          </p:blipFill>
          <p:spPr>
            <a:xfrm>
              <a:off x="7068949" y="3542045"/>
              <a:ext cx="912685" cy="902270"/>
            </a:xfrm>
            <a:prstGeom prst="rect">
              <a:avLst/>
            </a:prstGeom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255B193C-FDE6-C318-3D29-4CAC058C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939" y="3490414"/>
            <a:ext cx="938714" cy="26401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28A3D8F-59AC-D7EF-A570-2379D7201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739684"/>
            <a:ext cx="202152" cy="236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AB80C-10EE-19C8-DB36-7AB202943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1751910"/>
            <a:ext cx="251289" cy="2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02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685800" y="303909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en-US" sz="3000" b="0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n-lt"/>
              </a:rPr>
              <a:t>Medical AI Agents</a:t>
            </a:r>
          </a:p>
        </p:txBody>
      </p:sp>
    </p:spTree>
    <p:extLst>
      <p:ext uri="{BB962C8B-B14F-4D97-AF65-F5344CB8AC3E}">
        <p14:creationId xmlns:p14="http://schemas.microsoft.com/office/powerpoint/2010/main" val="436512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BCB34-6A8C-81C4-24F6-226BBC74F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3368F76-78E2-B871-91D6-8F5B43B3E2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Medical AI Agent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02C28-EC37-2C1B-7D5D-FFFC0FDD2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1052736"/>
            <a:ext cx="7837714" cy="5300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D0FF8-66E1-7068-CF21-4BACF179408E}"/>
              </a:ext>
            </a:extLst>
          </p:cNvPr>
          <p:cNvSpPr txBox="1"/>
          <p:nvPr/>
        </p:nvSpPr>
        <p:spPr>
          <a:xfrm>
            <a:off x="4572000" y="64440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(Inspire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d by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CoALA</a:t>
            </a:r>
            <a:r>
              <a:rPr lang="en-CA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Sumers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 et al., </a:t>
            </a:r>
            <a:r>
              <a:rPr lang="en-CA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CA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2024)</a:t>
            </a:r>
          </a:p>
        </p:txBody>
      </p:sp>
    </p:spTree>
    <p:extLst>
      <p:ext uri="{BB962C8B-B14F-4D97-AF65-F5344CB8AC3E}">
        <p14:creationId xmlns:p14="http://schemas.microsoft.com/office/powerpoint/2010/main" val="286936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037C0-912C-947E-84D5-E763DCBE1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DBA1A74-7D87-EF57-2DBE-8D973B34B1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Superintelligence: AI Industry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F61BBB-1869-951D-381A-B4113BF4C9A8}"/>
              </a:ext>
            </a:extLst>
          </p:cNvPr>
          <p:cNvSpPr/>
          <p:nvPr/>
        </p:nvSpPr>
        <p:spPr>
          <a:xfrm>
            <a:off x="467544" y="942219"/>
            <a:ext cx="8496944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Build ultra-large top-down omniscient multimodal models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Disadvantages of approach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Insatiable thirst for data</a:t>
            </a:r>
          </a:p>
          <a:p>
            <a:pPr marL="1714500" lvl="3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Unfortunately, public data exhausted</a:t>
            </a:r>
          </a:p>
          <a:p>
            <a:pPr marL="1714500" lvl="3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/>
              </a:rPr>
              <a:t>Private data not easily accessible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Unsustainable CO</a:t>
            </a:r>
            <a:r>
              <a:rPr lang="en-US" altLang="zh-CN" sz="2400" baseline="-25000" dirty="0">
                <a:solidFill>
                  <a:srgbClr val="000000"/>
                </a:solidFill>
                <a:latin typeface="Calibri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 emissions during training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Need a nuclear reactor to train a single model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Even after incurring all these computational and energy costs, the model still hallucinates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Not useful in domains where accuracy is important</a:t>
            </a:r>
          </a:p>
        </p:txBody>
      </p:sp>
    </p:spTree>
    <p:extLst>
      <p:ext uri="{BB962C8B-B14F-4D97-AF65-F5344CB8AC3E}">
        <p14:creationId xmlns:p14="http://schemas.microsoft.com/office/powerpoint/2010/main" val="501902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AI Agent Components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942219"/>
            <a:ext cx="8496944" cy="555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Graph language model (GLM)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Interface with outside world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Automatically extract knowledge graph from corpus used to train the GLM 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Being commercialized by a startup company: </a:t>
            </a:r>
            <a:r>
              <a:rPr lang="en-US" altLang="zh-CN" sz="2400" dirty="0" err="1">
                <a:solidFill>
                  <a:srgbClr val="000000"/>
                </a:solidFill>
                <a:latin typeface="Calibri"/>
              </a:rPr>
              <a:t>Illumia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 AI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Semantic/episodic/working memory: neuroscience inspirations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Modeled after the human hippocampus and neocortex for storing important events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Reasoning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Current AI agents use large language models (LLMs) for reasoning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Unfortunately, LLMs exhibit uneven reasoning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New reasoning frameworks needed</a:t>
            </a:r>
          </a:p>
        </p:txBody>
      </p:sp>
    </p:spTree>
    <p:extLst>
      <p:ext uri="{BB962C8B-B14F-4D97-AF65-F5344CB8AC3E}">
        <p14:creationId xmlns:p14="http://schemas.microsoft.com/office/powerpoint/2010/main" val="2243479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B0F62-6874-AEE6-DA96-A6427AC80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D94F71A-A00D-2993-33DE-FA69FF1B1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Ladder of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4416A3-37C5-2E24-38D9-B11C3DC8D13E}"/>
              </a:ext>
            </a:extLst>
          </p:cNvPr>
          <p:cNvSpPr/>
          <p:nvPr/>
        </p:nvSpPr>
        <p:spPr>
          <a:xfrm>
            <a:off x="467544" y="942219"/>
            <a:ext cx="8496944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Association: Correlations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Intervention: Randomized Controlled Trials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Counterfactuals: Decision-making through reasoning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7A6EE5-25B5-9C8C-8F24-033F4AF27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119" y="2266716"/>
            <a:ext cx="4201113" cy="45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8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Decision-making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55387"/>
            <a:ext cx="8003227" cy="46099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5877272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93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6632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Economics Nobel Prize 2021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942219"/>
            <a:ext cx="8496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David Card (UC Berkeley) was one of the recipients of the Economics Nobel Prize in 2021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Paper cited by the Nobel Committee: (Card, Krueger, 1994)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New Jersey increased its minimum wage, but neighboring Eastern Pennsylvania did not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They showed this had minimal adverse impact on employment – contrary to conventional wisdom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Such natural experiments, however, are difficult to find</a:t>
            </a:r>
          </a:p>
          <a:p>
            <a:pPr lvl="0" eaLnBrk="0" hangingPunct="0">
              <a:spcBef>
                <a:spcPct val="20000"/>
              </a:spcBef>
              <a:defRPr/>
            </a:pPr>
            <a:endParaRPr lang="en-US" altLang="zh-CN" sz="24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501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Synthetic Control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5877272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8" y="1484784"/>
            <a:ext cx="8319726" cy="43924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" y="1340768"/>
            <a:ext cx="50601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63888" y="6300028"/>
            <a:ext cx="5566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Abadie</a:t>
            </a:r>
            <a:r>
              <a:rPr lang="en-US" dirty="0"/>
              <a:t>, </a:t>
            </a:r>
            <a:r>
              <a:rPr lang="en-US" dirty="0" err="1"/>
              <a:t>Gardeazabal</a:t>
            </a:r>
            <a:r>
              <a:rPr lang="en-US" dirty="0"/>
              <a:t>, American Econ. Rev., 2003)</a:t>
            </a:r>
          </a:p>
        </p:txBody>
      </p:sp>
    </p:spTree>
    <p:extLst>
      <p:ext uri="{BB962C8B-B14F-4D97-AF65-F5344CB8AC3E}">
        <p14:creationId xmlns:p14="http://schemas.microsoft.com/office/powerpoint/2010/main" val="3785817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Synthetic Control to Synthetic Intervention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5877272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" y="1340768"/>
            <a:ext cx="50601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52575" y="6300028"/>
            <a:ext cx="3783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(Agarwal, Shah, Shen, </a:t>
            </a:r>
            <a:r>
              <a:rPr lang="en-US" dirty="0" err="1"/>
              <a:t>arXiv</a:t>
            </a:r>
            <a:r>
              <a:rPr lang="en-US" dirty="0"/>
              <a:t>, 2021)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6" y="1916833"/>
            <a:ext cx="868132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47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+mn-lt"/>
              </a:rPr>
              <a:t>SCouT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: Modeling Spatiotemporal Context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942219"/>
            <a:ext cx="8496944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From temporal context to spatiotemporal context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Built atop a transformer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1" y="2420888"/>
            <a:ext cx="8258334" cy="30243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3117" y="6228020"/>
            <a:ext cx="4733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Dedhia</a:t>
            </a:r>
            <a:r>
              <a:rPr lang="en-US" dirty="0"/>
              <a:t>, Balasubramanian, Jha, TCH, 2023)</a:t>
            </a:r>
          </a:p>
        </p:txBody>
      </p:sp>
    </p:spTree>
    <p:extLst>
      <p:ext uri="{BB962C8B-B14F-4D97-AF65-F5344CB8AC3E}">
        <p14:creationId xmlns:p14="http://schemas.microsoft.com/office/powerpoint/2010/main" val="66437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6632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SI Application: Friedreich’s Ataxia (FA)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1020792"/>
            <a:ext cx="8496944" cy="459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FA: degenerative nervous system disorder -- debilitating, fatal, and with no cure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Clinical data: FA Clinical Outcome Measure Study (FA-COMS)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FA caused by deficiency of </a:t>
            </a:r>
            <a:r>
              <a:rPr lang="en-US" altLang="zh-CN" sz="2400" dirty="0" err="1">
                <a:solidFill>
                  <a:srgbClr val="000000"/>
                </a:solidFill>
                <a:latin typeface="Calibri"/>
              </a:rPr>
              <a:t>Frataxin</a:t>
            </a:r>
            <a:endParaRPr lang="en-US" altLang="zh-CN" sz="2400" dirty="0">
              <a:solidFill>
                <a:srgbClr val="000000"/>
              </a:solidFill>
              <a:latin typeface="Calibri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Recent study: Calcitriol, an active form of Vitamin D, increases </a:t>
            </a:r>
            <a:r>
              <a:rPr lang="en-US" altLang="zh-CN" sz="2400" dirty="0" err="1">
                <a:solidFill>
                  <a:srgbClr val="000000"/>
                </a:solidFill>
                <a:latin typeface="Calibri"/>
              </a:rPr>
              <a:t>Frataxin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 levels and restores mitochondrial function in cell models of FA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Experiment: 21 donor units who took Calcitriol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Counterfactual for Patient #219 who never took Calcitriol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Evaluate patient on the FA Rating Scale neurologic examination (</a:t>
            </a:r>
            <a:r>
              <a:rPr lang="en-US" altLang="zh-CN" sz="2400" dirty="0" err="1">
                <a:solidFill>
                  <a:srgbClr val="000000"/>
                </a:solidFill>
                <a:latin typeface="Calibri"/>
              </a:rPr>
              <a:t>FARSn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) scale</a:t>
            </a:r>
          </a:p>
        </p:txBody>
      </p:sp>
    </p:spTree>
    <p:extLst>
      <p:ext uri="{BB962C8B-B14F-4D97-AF65-F5344CB8AC3E}">
        <p14:creationId xmlns:p14="http://schemas.microsoft.com/office/powerpoint/2010/main" val="3344499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6632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Friedreich’s Ataxia (Contd.)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1020792"/>
            <a:ext cx="8496944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(a), (b), (c): lower score better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(d): higher score better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Calcitriol helpful for this patient: personalized medical decision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zh-CN" sz="24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833" y="2348880"/>
            <a:ext cx="5261440" cy="44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5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EEDAE-AB36-C8DF-D802-4B95448E0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C6125EE-7401-E43A-AF89-ECAD9A0A8CC0}"/>
              </a:ext>
            </a:extLst>
          </p:cNvPr>
          <p:cNvSpPr txBox="1">
            <a:spLocks/>
          </p:cNvSpPr>
          <p:nvPr/>
        </p:nvSpPr>
        <p:spPr bwMode="auto">
          <a:xfrm>
            <a:off x="685800" y="303909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en-US" sz="3000" b="0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n-lt"/>
              </a:rPr>
              <a:t>Society of Medical AI Assistants and Agents</a:t>
            </a:r>
          </a:p>
        </p:txBody>
      </p:sp>
    </p:spTree>
    <p:extLst>
      <p:ext uri="{BB962C8B-B14F-4D97-AF65-F5344CB8AC3E}">
        <p14:creationId xmlns:p14="http://schemas.microsoft.com/office/powerpoint/2010/main" val="3399619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685800" y="303909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0" lang="en-US" sz="3000" b="0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n-lt"/>
              </a:rPr>
              <a:t>Medical AI Assistants</a:t>
            </a:r>
          </a:p>
        </p:txBody>
      </p:sp>
    </p:spTree>
    <p:extLst>
      <p:ext uri="{BB962C8B-B14F-4D97-AF65-F5344CB8AC3E}">
        <p14:creationId xmlns:p14="http://schemas.microsoft.com/office/powerpoint/2010/main" val="2206211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4BAD5-AE0E-5AD3-4720-55A81DFD1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F848262-7BE1-4ADC-4DA7-92F340078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Let’s Build a Family First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497E24-6234-C57D-81A0-1979A2F09402}"/>
              </a:ext>
            </a:extLst>
          </p:cNvPr>
          <p:cNvSpPr/>
          <p:nvPr/>
        </p:nvSpPr>
        <p:spPr>
          <a:xfrm>
            <a:off x="467544" y="942219"/>
            <a:ext cx="8676456" cy="592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Three members of the family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Medical AI assistants based on fine-tuned foundation models of various modalities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To detect disease or discover disease onset quickly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Medical well-being AI agent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To prevent the patient from experiencing extreme episodes, e.g., hyperglycemia/hypoglycemia, deep depression, etc.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Medical personalized decision-making agent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To identify best medical interventions for patients suffering from a particular disease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AI assistant -&gt; well-being AI agent -&gt; decision-making AI agent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Society: built hierarchically from such families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Possible goals: differential diagnosis, population-level predictions, healthcare policy, etc.</a:t>
            </a:r>
          </a:p>
        </p:txBody>
      </p:sp>
    </p:spTree>
    <p:extLst>
      <p:ext uri="{BB962C8B-B14F-4D97-AF65-F5344CB8AC3E}">
        <p14:creationId xmlns:p14="http://schemas.microsoft.com/office/powerpoint/2010/main" val="3893410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F6527-2819-C03E-52E5-6A3DD8EE1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36A1952-0A78-29B4-A7BE-9295AEAAE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Other Bottom-up Superintelligences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64611-5123-9710-0B16-DABF7FA7B71A}"/>
              </a:ext>
            </a:extLst>
          </p:cNvPr>
          <p:cNvSpPr/>
          <p:nvPr/>
        </p:nvSpPr>
        <p:spPr>
          <a:xfrm>
            <a:off x="467544" y="942219"/>
            <a:ext cx="8676456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Using medical superintelligence as a template, one could build bottom-up superintelligences in many other fields, where accuracy is important: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Education superintelligence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Legal superintelligence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Business superintelligence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42910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696200" cy="6858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Conclusions and Future 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942219"/>
            <a:ext cx="8568952" cy="555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Medical superintelligence: built bottom-up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Unlike data-inefficient machine learning models, models that can be trained with high accuracy in low-data regimes are needed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Solution: Foundation models fine-tuned data-efficiently on disease data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Interpretability: key to wider adoption by medical community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Medical AI agents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Inspiration from neuroscience: working + episodic memory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New non-large-language-model reasoning frameworks needed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Counterfactual reasoning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Knowledge graph-based reasoning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/>
              </a:rPr>
              <a:t>Neuro-symbolic approaches</a:t>
            </a:r>
          </a:p>
        </p:txBody>
      </p:sp>
    </p:spTree>
    <p:extLst>
      <p:ext uri="{BB962C8B-B14F-4D97-AF65-F5344CB8AC3E}">
        <p14:creationId xmlns:p14="http://schemas.microsoft.com/office/powerpoint/2010/main" val="3681360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1600" y="2852936"/>
            <a:ext cx="7162800" cy="10668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7200" dirty="0">
                <a:solidFill>
                  <a:schemeClr val="bg1"/>
                </a:solidFill>
                <a:latin typeface="+mn-lt"/>
                <a:ea typeface="Palatino" charset="0"/>
                <a:cs typeface="Palatino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6736488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496" y="92075"/>
            <a:ext cx="8642350" cy="769938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latin typeface="+mn-lt"/>
              </a:rPr>
              <a:t>Machine Learning System for Disease Detection</a:t>
            </a:r>
            <a:endParaRPr lang="zh-TW" alt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298373" y="6542468"/>
            <a:ext cx="720634" cy="3168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DB4E4D-69F5-4FD2-9AB6-7448AA3DFB17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45770" y="1268760"/>
            <a:ext cx="8258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2E75B6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+mj-lt"/>
              </a:rPr>
              <a:t>Wearable medical sensors</a:t>
            </a:r>
          </a:p>
          <a:p>
            <a:pPr marL="557213" lvl="1" indent="-214313">
              <a:buClr>
                <a:srgbClr val="2E75B6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j-lt"/>
              </a:rPr>
              <a:t>Smartwatch, smart wristband, smart ring, etc.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 b="24332"/>
          <a:stretch/>
        </p:blipFill>
        <p:spPr>
          <a:xfrm>
            <a:off x="7434266" y="1593804"/>
            <a:ext cx="1579990" cy="23291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827" y="2404615"/>
            <a:ext cx="3536168" cy="131301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746" y="2276872"/>
            <a:ext cx="1177560" cy="154649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clrChange>
              <a:clrFrom>
                <a:srgbClr val="E4E0DB"/>
              </a:clrFrom>
              <a:clrTo>
                <a:srgbClr val="E4E0D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0516" y="2404615"/>
            <a:ext cx="1440230" cy="1313018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45770" y="4979784"/>
            <a:ext cx="761060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rgbClr val="2E75B6"/>
              </a:buClr>
              <a:buFont typeface="Arial" panose="020B0604020202020204" pitchFamily="34" charset="0"/>
              <a:buChar char="•"/>
            </a:pPr>
            <a:r>
              <a:rPr lang="en-US" altLang="zh-TW" sz="2100" dirty="0"/>
              <a:t>Current trend: train machine learning models</a:t>
            </a:r>
          </a:p>
          <a:p>
            <a:pPr marL="557213" lvl="1" indent="-214313">
              <a:buClr>
                <a:srgbClr val="2E75B6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j-lt"/>
              </a:rPr>
              <a:t>Based on physiological signals</a:t>
            </a:r>
          </a:p>
          <a:p>
            <a:pPr marL="557213" lvl="1" indent="-214313">
              <a:buClr>
                <a:srgbClr val="2E75B6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j-lt"/>
              </a:rPr>
              <a:t>Placed on edge devices or cloud servers</a:t>
            </a:r>
          </a:p>
        </p:txBody>
      </p:sp>
      <p:sp>
        <p:nvSpPr>
          <p:cNvPr id="6" name="矩形 5"/>
          <p:cNvSpPr/>
          <p:nvPr/>
        </p:nvSpPr>
        <p:spPr>
          <a:xfrm>
            <a:off x="323528" y="3997513"/>
            <a:ext cx="8064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7213" lvl="1" indent="-214313">
              <a:buClr>
                <a:srgbClr val="2E75B6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prstClr val="black"/>
                </a:solidFill>
                <a:latin typeface="+mj-lt"/>
              </a:rPr>
              <a:t>Optical heart rate sensor, oximetry monitor, bioimpedance sensor, electrocardiogram (ECG) sensor, skin temperature sensor, electrodermal activity sensor, etc.</a:t>
            </a:r>
          </a:p>
        </p:txBody>
      </p:sp>
    </p:spTree>
    <p:extLst>
      <p:ext uri="{BB962C8B-B14F-4D97-AF65-F5344CB8AC3E}">
        <p14:creationId xmlns:p14="http://schemas.microsoft.com/office/powerpoint/2010/main" val="361836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0F406E-034B-4E34-9ABA-742CF3D1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Health Decision Support System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62358" y="1196662"/>
            <a:ext cx="8059976" cy="7591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§"/>
            </a:pPr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PHDS: WMS-based pervasive health decision support 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CDSS+: PHDS-assisted CDSS </a:t>
            </a:r>
          </a:p>
          <a:p>
            <a:pPr marL="457200" indent="-457200">
              <a:buFont typeface="Wingdings" charset="2"/>
              <a:buChar char="§"/>
            </a:pP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  <a:p>
            <a:pPr marL="457200" indent="-457200">
              <a:buFont typeface="Wingdings" charset="2"/>
              <a:buChar char="§"/>
            </a:pPr>
            <a:endParaRPr lang="is-IS" sz="2000" dirty="0">
              <a:latin typeface="Palatino" charset="0"/>
              <a:ea typeface="Palatino" charset="0"/>
              <a:cs typeface="Palatino" charset="0"/>
            </a:endParaRPr>
          </a:p>
          <a:p>
            <a:pPr marL="457200" indent="-457200">
              <a:buFont typeface="Wingdings" charset="2"/>
              <a:buChar char="§"/>
            </a:pP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  <a:p>
            <a:pPr marL="457200" indent="-457200">
              <a:buFont typeface="Wingdings" charset="2"/>
              <a:buChar char="§"/>
            </a:pP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  <a:p>
            <a:pPr marL="457200" indent="-457200">
              <a:buFont typeface="Wingdings" charset="2"/>
              <a:buChar char="§"/>
            </a:pP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  <a:p>
            <a:pPr marL="457200" indent="-457200">
              <a:buFont typeface="Wingdings" charset="2"/>
              <a:buChar char="§"/>
            </a:pP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  <a:p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  <a:p>
            <a:pPr marL="457200" indent="-457200">
              <a:buFont typeface="Wingdings" charset="2"/>
              <a:buChar char="§"/>
            </a:pP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  <a:p>
            <a:pPr marL="457200" indent="-457200">
              <a:buFont typeface="Wingdings" charset="2"/>
              <a:buChar char="§"/>
            </a:pP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  <a:p>
            <a:endParaRPr lang="en-US" dirty="0">
              <a:latin typeface="Palatino" charset="0"/>
              <a:ea typeface="Palatino" charset="0"/>
              <a:cs typeface="Palatino" charset="0"/>
            </a:endParaRPr>
          </a:p>
          <a:p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  <a:p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358" y="6194602"/>
            <a:ext cx="86816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 charset="0"/>
                <a:ea typeface="Palatino" charset="0"/>
                <a:cs typeface="Palatino" charset="0"/>
              </a:rPr>
              <a:t>HDSS schematic diagram</a:t>
            </a:r>
          </a:p>
          <a:p>
            <a:pPr algn="ctr"/>
            <a:r>
              <a:rPr lang="en-US" sz="1400" dirty="0">
                <a:latin typeface="Palatino" charset="0"/>
                <a:ea typeface="Palatino" charset="0"/>
                <a:cs typeface="Palatino" charset="0"/>
              </a:rPr>
              <a:t>(</a:t>
            </a:r>
            <a:r>
              <a:rPr lang="en-US" sz="1400" dirty="0" err="1">
                <a:latin typeface="Palatino" charset="0"/>
                <a:ea typeface="Palatino" charset="0"/>
                <a:cs typeface="Palatino" charset="0"/>
              </a:rPr>
              <a:t>T</a:t>
            </a:r>
            <a:r>
              <a:rPr lang="en-US" sz="1400" i="1" baseline="-25000" dirty="0" err="1">
                <a:latin typeface="Palatino" charset="0"/>
                <a:ea typeface="Palatino" charset="0"/>
                <a:cs typeface="Palatino" charset="0"/>
              </a:rPr>
              <a:t>i</a:t>
            </a:r>
            <a:r>
              <a:rPr lang="en-US" sz="1400" dirty="0">
                <a:latin typeface="Palatino" charset="0"/>
                <a:ea typeface="Palatino" charset="0"/>
                <a:cs typeface="Palatino" charset="0"/>
              </a:rPr>
              <a:t> -- transition </a:t>
            </a:r>
            <a:r>
              <a:rPr lang="en-US" sz="1400" i="1" dirty="0" err="1">
                <a:latin typeface="Palatino" charset="0"/>
                <a:ea typeface="Palatino" charset="0"/>
                <a:cs typeface="Palatino" charset="0"/>
              </a:rPr>
              <a:t>i</a:t>
            </a:r>
            <a:r>
              <a:rPr lang="en-US" sz="1400" dirty="0">
                <a:latin typeface="Palatino" charset="0"/>
                <a:ea typeface="Palatino" charset="0"/>
                <a:cs typeface="Palatino" charset="0"/>
              </a:rPr>
              <a:t>, DDM -- disease diagnosis module, DOR -- disease-onset records) </a:t>
            </a:r>
          </a:p>
          <a:p>
            <a:endParaRPr lang="en-US" sz="14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9144000" cy="41984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40914" y="6011996"/>
            <a:ext cx="2709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(Yin and Jha, TMSCS, 2017)</a:t>
            </a:r>
          </a:p>
        </p:txBody>
      </p:sp>
    </p:spTree>
    <p:extLst>
      <p:ext uri="{BB962C8B-B14F-4D97-AF65-F5344CB8AC3E}">
        <p14:creationId xmlns:p14="http://schemas.microsoft.com/office/powerpoint/2010/main" val="162756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DE16-4BB2-4148-81D6-E5333E32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Tier 1: </a:t>
            </a:r>
            <a:r>
              <a:rPr lang="en-US" sz="3200" b="1" dirty="0" err="1">
                <a:solidFill>
                  <a:schemeClr val="bg1"/>
                </a:solidFill>
                <a:latin typeface="+mn-lt"/>
              </a:rPr>
              <a:t>CovidDeep</a:t>
            </a:r>
            <a:r>
              <a:rPr lang="en-US" sz="3200" b="1" dirty="0">
                <a:solidFill>
                  <a:schemeClr val="bg1"/>
                </a:solidFill>
                <a:latin typeface="+mn-lt"/>
              </a:rPr>
              <a:t> -- Test for SARS-CoV-2/COVID-19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3" y="1412776"/>
            <a:ext cx="8632512" cy="40324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70172" y="6228020"/>
            <a:ext cx="303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Hassantabar</a:t>
            </a:r>
            <a:r>
              <a:rPr lang="en-US" dirty="0">
                <a:latin typeface="+mn-lt"/>
              </a:rPr>
              <a:t> et al., TCE, 2021)</a:t>
            </a:r>
          </a:p>
        </p:txBody>
      </p:sp>
    </p:spTree>
    <p:extLst>
      <p:ext uri="{BB962C8B-B14F-4D97-AF65-F5344CB8AC3E}">
        <p14:creationId xmlns:p14="http://schemas.microsoft.com/office/powerpoint/2010/main" val="296284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E024F203-9833-432B-8970-5330BD296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1" y="116632"/>
            <a:ext cx="8642350" cy="769938"/>
          </a:xfrm>
        </p:spPr>
        <p:txBody>
          <a:bodyPr/>
          <a:lstStyle/>
          <a:p>
            <a:r>
              <a:rPr lang="en-US" altLang="zh-CN" sz="3600" dirty="0">
                <a:latin typeface="+mn-lt"/>
                <a:ea typeface="Book Antiqua" charset="0"/>
                <a:cs typeface="Book Antiqua" charset="0"/>
              </a:rPr>
              <a:t>Dataset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0" y="3988247"/>
            <a:ext cx="3190775" cy="23930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6376" y="6279703"/>
            <a:ext cx="3203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Empatica</a:t>
            </a:r>
            <a:r>
              <a:rPr lang="en-US" sz="1200" dirty="0"/>
              <a:t> E4 smartwatch (left) and  Samsung Galaxy S8 smartphone (right)</a:t>
            </a:r>
            <a:endParaRPr lang="en-US" sz="105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0657" y="1484784"/>
            <a:ext cx="5116882" cy="25044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2000" dirty="0">
                <a:ea typeface="Palatino" charset="0"/>
                <a:cs typeface="Palatino" charset="0"/>
              </a:rPr>
              <a:t>87 individuals: 30 healthy, </a:t>
            </a:r>
          </a:p>
          <a:p>
            <a:r>
              <a:rPr lang="en-US" sz="2000" dirty="0">
                <a:ea typeface="Palatino" charset="0"/>
                <a:cs typeface="Palatino" charset="0"/>
              </a:rPr>
              <a:t>      27 asymptomatic, and </a:t>
            </a:r>
          </a:p>
          <a:p>
            <a:r>
              <a:rPr lang="en-US" sz="2000" dirty="0">
                <a:ea typeface="Palatino" charset="0"/>
                <a:cs typeface="Palatino" charset="0"/>
              </a:rPr>
              <a:t>      30 symptomatic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ea typeface="Palatino" charset="0"/>
                <a:cs typeface="Palatino" charset="0"/>
              </a:rPr>
              <a:t>Approx. 1.0h of data/patient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ea typeface="Palatino" charset="0"/>
                <a:cs typeface="Palatino" charset="0"/>
              </a:rPr>
              <a:t>Physiological + questionnaire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ea typeface="Palatino" charset="0"/>
                <a:cs typeface="Palatino" charset="0"/>
              </a:rPr>
              <a:t>IRB-approved data collection from               St. Matteo Hospital, Pavia, Italy</a:t>
            </a:r>
          </a:p>
          <a:p>
            <a:endParaRPr lang="en-US" sz="2400" dirty="0">
              <a:ea typeface="Palatino" charset="0"/>
              <a:cs typeface="Palatino" charset="0"/>
            </a:endParaRPr>
          </a:p>
          <a:p>
            <a:endParaRPr lang="en-US" sz="2000" dirty="0">
              <a:ea typeface="Palatino" charset="0"/>
              <a:cs typeface="Palatin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1484784"/>
            <a:ext cx="363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 types collected from each participant</a:t>
            </a:r>
            <a:endParaRPr lang="en-US" sz="11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030" y="1844824"/>
            <a:ext cx="4751442" cy="387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967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DATE Conference Template">
      <a:dk1>
        <a:srgbClr val="000000"/>
      </a:dk1>
      <a:lt1>
        <a:sysClr val="window" lastClr="FFFFFF"/>
      </a:lt1>
      <a:dk2>
        <a:srgbClr val="00456E"/>
      </a:dk2>
      <a:lt2>
        <a:srgbClr val="D8D8D8"/>
      </a:lt2>
      <a:accent1>
        <a:srgbClr val="377ED5"/>
      </a:accent1>
      <a:accent2>
        <a:srgbClr val="D83A36"/>
      </a:accent2>
      <a:accent3>
        <a:srgbClr val="A5DB39"/>
      </a:accent3>
      <a:accent4>
        <a:srgbClr val="7E4CBA"/>
      </a:accent4>
      <a:accent5>
        <a:srgbClr val="FFED00"/>
      </a:accent5>
      <a:accent6>
        <a:srgbClr val="FF963F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61223</TotalTime>
  <Words>2043</Words>
  <Application>Microsoft Office PowerPoint</Application>
  <PresentationFormat>On-screen Show (4:3)</PresentationFormat>
  <Paragraphs>325</Paragraphs>
  <Slides>53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Book Antiqua</vt:lpstr>
      <vt:lpstr>Calibri</vt:lpstr>
      <vt:lpstr>Montserrat</vt:lpstr>
      <vt:lpstr>Palatino</vt:lpstr>
      <vt:lpstr>Wingdings</vt:lpstr>
      <vt:lpstr>Larissa</vt:lpstr>
      <vt:lpstr>PowerPoint Presentation</vt:lpstr>
      <vt:lpstr>Outline</vt:lpstr>
      <vt:lpstr>Medical Superintelligence</vt:lpstr>
      <vt:lpstr>Superintelligence: AI Industry Approach</vt:lpstr>
      <vt:lpstr>PowerPoint Presentation</vt:lpstr>
      <vt:lpstr> Machine Learning System for Disease Detection</vt:lpstr>
      <vt:lpstr>Health Decision Support System</vt:lpstr>
      <vt:lpstr>Tier 1: CovidDeep -- Test for SARS-CoV-2/COVID-19</vt:lpstr>
      <vt:lpstr>Dataset</vt:lpstr>
      <vt:lpstr>Experimental Results</vt:lpstr>
      <vt:lpstr>CovidDeep Smartphone App</vt:lpstr>
      <vt:lpstr>DiabDeep/MHDeep</vt:lpstr>
      <vt:lpstr>PowerPoint Presentation</vt:lpstr>
      <vt:lpstr>Key AI Assistant Element: Foundation Model</vt:lpstr>
      <vt:lpstr>Fine-Tuning of the Foundation Model</vt:lpstr>
      <vt:lpstr>Foundation Model: Other Modalities</vt:lpstr>
      <vt:lpstr>Foundation Model: Other Modalities (Contd.)</vt:lpstr>
      <vt:lpstr>PowerPoint Presentation</vt:lpstr>
      <vt:lpstr>SCANN: Edge Analytics</vt:lpstr>
      <vt:lpstr>Inspirations from the Human Brain</vt:lpstr>
      <vt:lpstr>Grow-and-Prune DNN Synthesis</vt:lpstr>
      <vt:lpstr>SCANN Summary</vt:lpstr>
      <vt:lpstr>TUTOR: Synthetic Data Generation</vt:lpstr>
      <vt:lpstr>TUTOR Framework</vt:lpstr>
      <vt:lpstr>Using Synthetic Data Alone</vt:lpstr>
      <vt:lpstr>CTRL: Label Error Detection</vt:lpstr>
      <vt:lpstr>PowerPoint Presentation</vt:lpstr>
      <vt:lpstr>Differentiable Logic Network (DLN)</vt:lpstr>
      <vt:lpstr>A Threshold Layer</vt:lpstr>
      <vt:lpstr>Logic Layer</vt:lpstr>
      <vt:lpstr>Sum Layer</vt:lpstr>
      <vt:lpstr>Advantages of DLNs over DNNs</vt:lpstr>
      <vt:lpstr>DLN Example: Diabetes Detection</vt:lpstr>
      <vt:lpstr>PowerPoint Presentation</vt:lpstr>
      <vt:lpstr>Personalized Measures of Uncertainty for Clinical AI</vt:lpstr>
      <vt:lpstr>Confine Framework</vt:lpstr>
      <vt:lpstr>Confine Framework: Hard Example</vt:lpstr>
      <vt:lpstr>PowerPoint Presentation</vt:lpstr>
      <vt:lpstr>Medical AI Agent Instance</vt:lpstr>
      <vt:lpstr>AI Agent Components</vt:lpstr>
      <vt:lpstr>Ladder of Learning</vt:lpstr>
      <vt:lpstr>Decision-making Applications</vt:lpstr>
      <vt:lpstr>Economics Nobel Prize 2021</vt:lpstr>
      <vt:lpstr>Synthetic Control</vt:lpstr>
      <vt:lpstr>Synthetic Control to Synthetic Intervention</vt:lpstr>
      <vt:lpstr>SCouT: Modeling Spatiotemporal Context</vt:lpstr>
      <vt:lpstr>SI Application: Friedreich’s Ataxia (FA)</vt:lpstr>
      <vt:lpstr>Friedreich’s Ataxia (Contd.)</vt:lpstr>
      <vt:lpstr>PowerPoint Presentation</vt:lpstr>
      <vt:lpstr>Let’s Build a Family First</vt:lpstr>
      <vt:lpstr>Other Bottom-up Superintelligences</vt:lpstr>
      <vt:lpstr>Conclusions and 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 Conference Template</dc:title>
  <dc:creator>Jano Gebelein</dc:creator>
  <cp:lastModifiedBy>Niraj K. Jha</cp:lastModifiedBy>
  <cp:revision>5914</cp:revision>
  <cp:lastPrinted>2018-02-26T01:31:09Z</cp:lastPrinted>
  <dcterms:created xsi:type="dcterms:W3CDTF">2012-02-16T16:17:30Z</dcterms:created>
  <dcterms:modified xsi:type="dcterms:W3CDTF">2025-01-23T16:52:54Z</dcterms:modified>
</cp:coreProperties>
</file>